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1" r:id="rId5"/>
    <p:sldId id="265" r:id="rId6"/>
    <p:sldId id="286" r:id="rId7"/>
    <p:sldId id="285" r:id="rId8"/>
    <p:sldId id="264" r:id="rId9"/>
    <p:sldId id="290" r:id="rId10"/>
    <p:sldId id="291" r:id="rId11"/>
    <p:sldId id="259" r:id="rId12"/>
    <p:sldId id="270" r:id="rId13"/>
    <p:sldId id="260" r:id="rId14"/>
    <p:sldId id="263" r:id="rId15"/>
    <p:sldId id="292" r:id="rId16"/>
    <p:sldId id="261" r:id="rId17"/>
    <p:sldId id="280" r:id="rId18"/>
    <p:sldId id="29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A24DB9"/>
    <a:srgbClr val="CC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http://neutrino.ift.uni.wroc.pl/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http://neutrino.ift.uni.wroc.pl/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http://neutrino.ift.uni.wroc.pl/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CCFC-BB1F-4038-B7A2-30BEEDF08C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1CD1-13E0-484F-887D-7AEB3785C24B}" type="datetimeFigureOut">
              <a:rPr lang="pl-PL" smtClean="0"/>
              <a:pPr/>
              <a:t>2013-02-22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http://neutrino.ift.uni.wroc.pl/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ymbol" pitchFamily="18" charset="2"/>
              </a:defRPr>
            </a:lvl1pPr>
          </a:lstStyle>
          <a:p>
            <a:r>
              <a:rPr lang="pl-PL" dirty="0" err="1" smtClean="0"/>
              <a:t>n</a:t>
            </a:r>
            <a:r>
              <a:rPr lang="pl-PL" dirty="0" err="1" smtClean="0">
                <a:latin typeface="+mn-lt"/>
              </a:rPr>
              <a:t>@IFT@UWr</a:t>
            </a:r>
            <a:r>
              <a:rPr lang="pl-PL" dirty="0" smtClean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://nuwro.ift.uni.wroc.p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cascade.swf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64496" y="2204864"/>
            <a:ext cx="4244008" cy="230425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Neutrino </a:t>
            </a:r>
            <a:r>
              <a:rPr lang="pl-PL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Physics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Division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1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br>
              <a:rPr lang="pl-PL" sz="31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</a:br>
            <a:r>
              <a:rPr lang="pl-PL" sz="3100" i="1" dirty="0" smtClean="0"/>
              <a:t>Wrocław Neutrino Group”</a:t>
            </a:r>
            <a:br>
              <a:rPr lang="pl-PL" sz="3100" i="1" dirty="0" smtClean="0"/>
            </a:br>
            <a:r>
              <a:rPr lang="pl-PL" sz="3100" i="1" dirty="0" smtClean="0"/>
              <a:t>by</a:t>
            </a:r>
            <a:br>
              <a:rPr lang="pl-PL" sz="3100" i="1" dirty="0" smtClean="0"/>
            </a:br>
            <a:r>
              <a:rPr lang="pl-PL" sz="3100" i="1" dirty="0" smtClean="0"/>
              <a:t>Krzysztof M. Graczyk</a:t>
            </a:r>
            <a:br>
              <a:rPr lang="pl-PL" sz="3100" i="1" dirty="0" smtClean="0"/>
            </a:br>
            <a:endParaRPr lang="pl-PL" sz="3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4784853" y="836712"/>
            <a:ext cx="4251643" cy="1015663"/>
            <a:chOff x="2555776" y="908720"/>
            <a:chExt cx="4251643" cy="1015663"/>
          </a:xfrm>
        </p:grpSpPr>
        <p:sp>
          <p:nvSpPr>
            <p:cNvPr id="5" name="pole tekstowe 4"/>
            <p:cNvSpPr txBox="1"/>
            <p:nvPr/>
          </p:nvSpPr>
          <p:spPr>
            <a:xfrm>
              <a:off x="2555776" y="908720"/>
              <a:ext cx="388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000" dirty="0" smtClean="0">
                  <a:latin typeface="Symbol" pitchFamily="18" charset="2"/>
                </a:rPr>
                <a:t>n </a:t>
              </a:r>
              <a:r>
                <a:rPr lang="pl-PL" sz="6000" dirty="0" smtClean="0">
                  <a:latin typeface="+mj-lt"/>
                </a:rPr>
                <a:t>@ IFT @  </a:t>
              </a:r>
              <a:endParaRPr lang="pl-PL" sz="6000" dirty="0">
                <a:latin typeface="Symbol" pitchFamily="18" charset="2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963560"/>
              <a:ext cx="939275" cy="95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a 9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8" name="pole tekstowe 7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0" name="Picture 2" descr="http://neutrino.ift.uni.wroc.pl/sem_photo/Pictu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2040" cy="6813376"/>
          </a:xfrm>
          <a:prstGeom prst="rect">
            <a:avLst/>
          </a:prstGeom>
          <a:noFill/>
        </p:spPr>
      </p:pic>
    </p:spTree>
  </p:cSld>
  <p:clrMapOvr>
    <a:masterClrMapping/>
  </p:clrMapOvr>
  <p:transition advTm="2616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 at Home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Monte Carlo simulations </a:t>
            </a:r>
          </a:p>
          <a:p>
            <a:r>
              <a:rPr lang="en-US" dirty="0" smtClean="0"/>
              <a:t>with</a:t>
            </a:r>
          </a:p>
          <a:p>
            <a:r>
              <a:rPr lang="en-US" dirty="0" err="1" smtClean="0"/>
              <a:t>NuWro</a:t>
            </a:r>
            <a:endParaRPr lang="en-US" dirty="0"/>
          </a:p>
        </p:txBody>
      </p:sp>
      <p:grpSp>
        <p:nvGrpSpPr>
          <p:cNvPr id="4" name="Grupa 3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5" name="pole tekstowe 4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2525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5" name="pole tekstowe 4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Symbol zastępczy zawartości 3" descr="nuwro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7383"/>
            <a:ext cx="9144001" cy="6858001"/>
          </a:xfrm>
        </p:spPr>
      </p:pic>
      <p:sp>
        <p:nvSpPr>
          <p:cNvPr id="9" name="pole tekstowe 8"/>
          <p:cNvSpPr txBox="1"/>
          <p:nvPr/>
        </p:nvSpPr>
        <p:spPr>
          <a:xfrm>
            <a:off x="323528" y="836712"/>
            <a:ext cx="2297809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b="1" dirty="0" smtClean="0"/>
              <a:t> </a:t>
            </a:r>
            <a:r>
              <a:rPr lang="pl-PL" sz="1600" b="1" dirty="0" err="1" smtClean="0"/>
              <a:t>Authors</a:t>
            </a:r>
            <a:r>
              <a:rPr lang="pl-PL" sz="1600" b="1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mgr Tomasz Golan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dr Krzysztof Graczyk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dr Cezary Juszczak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dr Jarosław Nowak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prof. Jan Sobczyk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Maciej </a:t>
            </a:r>
            <a:r>
              <a:rPr lang="pl-PL" sz="1600" dirty="0" err="1" smtClean="0"/>
              <a:t>Tabiszewski</a:t>
            </a:r>
            <a:r>
              <a:rPr lang="pl-PL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mgr Jakub Żmuda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572000" y="4293096"/>
            <a:ext cx="424847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NuWro</a:t>
            </a:r>
            <a:r>
              <a:rPr lang="en-US" dirty="0" smtClean="0"/>
              <a:t> is the </a:t>
            </a:r>
            <a:r>
              <a:rPr lang="en-US" dirty="0" err="1" smtClean="0"/>
              <a:t>firts</a:t>
            </a:r>
            <a:r>
              <a:rPr lang="en-US" dirty="0" smtClean="0"/>
              <a:t> MC generator to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include such dynamical effects like spectral function and Meson Exchange Current.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has an online interface http:/</a:t>
            </a:r>
            <a:r>
              <a:rPr lang="en-US" dirty="0" smtClean="0">
                <a:hlinkClick r:id="rId4" tooltip="Ten zewnętrzny odnośnik otworzy się w nowym oknie"/>
              </a:rPr>
              <a:t>nuwro.ift.uni.wroc.pl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 is a probably the fastest event generation, compared to other codes.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419872" y="0"/>
            <a:ext cx="572412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 err="1" smtClean="0"/>
              <a:t>NuWro</a:t>
            </a:r>
            <a:r>
              <a:rPr lang="pl-PL" sz="2000" b="1" dirty="0" smtClean="0"/>
              <a:t> (Neutrino-Wrocław) Monte Carlo Generator</a:t>
            </a:r>
            <a:endParaRPr lang="pl-PL" sz="2000" dirty="0" smtClean="0"/>
          </a:p>
        </p:txBody>
      </p:sp>
      <p:sp>
        <p:nvSpPr>
          <p:cNvPr id="15" name="pole tekstowe 14"/>
          <p:cNvSpPr txBox="1"/>
          <p:nvPr/>
        </p:nvSpPr>
        <p:spPr>
          <a:xfrm>
            <a:off x="5399584" y="476672"/>
            <a:ext cx="3744416" cy="19543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100" b="1" dirty="0" err="1" smtClean="0"/>
              <a:t>Selected</a:t>
            </a:r>
            <a:r>
              <a:rPr lang="pl-PL" sz="1100" b="1" dirty="0" smtClean="0"/>
              <a:t>  </a:t>
            </a:r>
            <a:r>
              <a:rPr lang="pl-PL" sz="1100" b="1" dirty="0" err="1" smtClean="0"/>
              <a:t>papers</a:t>
            </a:r>
            <a:r>
              <a:rPr lang="pl-PL" sz="11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1100" b="1" dirty="0" smtClean="0"/>
              <a:t>C. Juszczak, T. Golan, J.T. Sobczyk, </a:t>
            </a:r>
            <a:r>
              <a:rPr lang="pl-PL" sz="1100" b="1" dirty="0" err="1" smtClean="0"/>
              <a:t>Phys</a:t>
            </a:r>
            <a:r>
              <a:rPr lang="pl-PL" sz="1100" b="1" dirty="0" smtClean="0"/>
              <a:t>.  </a:t>
            </a:r>
            <a:r>
              <a:rPr lang="pl-PL" sz="1100" b="1" dirty="0" err="1" smtClean="0"/>
              <a:t>Rev</a:t>
            </a:r>
            <a:r>
              <a:rPr lang="pl-PL" sz="1100" b="1" dirty="0" smtClean="0"/>
              <a:t>. C86 (2012) 015505</a:t>
            </a:r>
          </a:p>
          <a:p>
            <a:pPr>
              <a:buFont typeface="Arial" pitchFamily="34" charset="0"/>
              <a:buChar char="•"/>
            </a:pPr>
            <a:r>
              <a:rPr lang="pl-PL" sz="1100" b="1" dirty="0" smtClean="0"/>
              <a:t>C. Juszczak , J. T. Sobczyk,  J. Żmuda, </a:t>
            </a:r>
            <a:r>
              <a:rPr lang="pl-PL" sz="1100" b="1" dirty="0" err="1" smtClean="0"/>
              <a:t>Phys</a:t>
            </a:r>
            <a:r>
              <a:rPr lang="pl-PL" sz="1100" b="1" dirty="0" smtClean="0"/>
              <a:t>. </a:t>
            </a:r>
            <a:r>
              <a:rPr lang="pl-PL" sz="1100" b="1" dirty="0" err="1" smtClean="0"/>
              <a:t>Rev</a:t>
            </a:r>
            <a:r>
              <a:rPr lang="pl-PL" sz="1100" b="1" dirty="0" smtClean="0"/>
              <a:t>. C82 (2010) 045502</a:t>
            </a:r>
          </a:p>
          <a:p>
            <a:pPr>
              <a:buFont typeface="Arial" pitchFamily="34" charset="0"/>
              <a:buChar char="•"/>
            </a:pPr>
            <a:r>
              <a:rPr lang="pl-PL" sz="1100" b="1" dirty="0" smtClean="0"/>
              <a:t>C. Juszczak, </a:t>
            </a:r>
            <a:r>
              <a:rPr lang="fr-FR" sz="1100" b="1" dirty="0" smtClean="0"/>
              <a:t>Acta Phys.Polon. B40 (2009) 2507</a:t>
            </a:r>
            <a:endParaRPr lang="pl-PL" sz="1100" b="1" dirty="0" smtClean="0"/>
          </a:p>
          <a:p>
            <a:pPr>
              <a:buFont typeface="Arial" pitchFamily="34" charset="0"/>
              <a:buChar char="•"/>
            </a:pPr>
            <a:r>
              <a:rPr lang="pl-PL" sz="1100" b="1" dirty="0" smtClean="0"/>
              <a:t>J. Nowak, J. T. Sobczyk, </a:t>
            </a:r>
            <a:r>
              <a:rPr lang="fr-FR" sz="1100" b="1" dirty="0" smtClean="0"/>
              <a:t>Acta Phys.Polon. B37 (2006) 1955</a:t>
            </a:r>
            <a:endParaRPr lang="pl-PL" sz="1100" b="1" dirty="0" smtClean="0"/>
          </a:p>
          <a:p>
            <a:pPr>
              <a:buFont typeface="Arial" pitchFamily="34" charset="0"/>
              <a:buChar char="•"/>
            </a:pPr>
            <a:r>
              <a:rPr lang="pl-PL" sz="1100" b="1" dirty="0" smtClean="0"/>
              <a:t>C. Juszczak, J. A. Nowak, </a:t>
            </a:r>
            <a:r>
              <a:rPr lang="pl-PL" sz="1100" b="1" dirty="0" err="1" smtClean="0"/>
              <a:t>Nucl</a:t>
            </a:r>
            <a:r>
              <a:rPr lang="pl-PL" sz="1100" b="1" dirty="0" smtClean="0"/>
              <a:t>. </a:t>
            </a:r>
            <a:r>
              <a:rPr lang="pl-PL" sz="1100" b="1" dirty="0" err="1" smtClean="0"/>
              <a:t>Phys</a:t>
            </a:r>
            <a:r>
              <a:rPr lang="pl-PL" sz="1100" b="1" dirty="0" smtClean="0"/>
              <a:t>. Proc. </a:t>
            </a:r>
            <a:r>
              <a:rPr lang="pl-PL" sz="1100" b="1" dirty="0" err="1" smtClean="0"/>
              <a:t>Suppl</a:t>
            </a:r>
            <a:r>
              <a:rPr lang="pl-PL" sz="1100" b="1" dirty="0" smtClean="0"/>
              <a:t>. 159 (2006) 211</a:t>
            </a:r>
          </a:p>
          <a:p>
            <a:pPr>
              <a:buFont typeface="Arial" pitchFamily="34" charset="0"/>
              <a:buChar char="•"/>
            </a:pPr>
            <a:r>
              <a:rPr lang="pl-PL" sz="1100" b="1" dirty="0" smtClean="0"/>
              <a:t>J. T. Sobczyk, J. A. Nowak, K.M. Graczyk, </a:t>
            </a:r>
            <a:r>
              <a:rPr lang="pl-PL" sz="1100" b="1" dirty="0" err="1" smtClean="0"/>
              <a:t>Nucl.Phys.Proc.Suppl</a:t>
            </a:r>
            <a:r>
              <a:rPr lang="pl-PL" sz="1100" b="1" dirty="0" smtClean="0"/>
              <a:t>. 139 (2005) 266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420888"/>
            <a:ext cx="2593606" cy="17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3068960"/>
            <a:ext cx="4248472" cy="3323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All major neutrino-nucleus interaction channels (QEL, DIS, RES and COH)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Covers </a:t>
            </a:r>
            <a:r>
              <a:rPr lang="en-US" sz="1400" dirty="0" smtClean="0">
                <a:latin typeface="Symbol" pitchFamily="18" charset="2"/>
              </a:rPr>
              <a:t>n</a:t>
            </a:r>
            <a:r>
              <a:rPr lang="en-US" sz="1400" dirty="0" smtClean="0"/>
              <a:t> energies from </a:t>
            </a:r>
            <a:r>
              <a:rPr lang="en-US" sz="1400" dirty="0" err="1" smtClean="0"/>
              <a:t>MeV</a:t>
            </a:r>
            <a:r>
              <a:rPr lang="en-US" sz="1400" dirty="0" smtClean="0"/>
              <a:t> to </a:t>
            </a:r>
            <a:r>
              <a:rPr lang="en-US" sz="1400" dirty="0" err="1" smtClean="0"/>
              <a:t>TeV</a:t>
            </a: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density profiles and binding energies for most of nuclei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Local Fermi Gas  and Spectral Function models of nucleus.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Intra-Nuclear cascade with </a:t>
            </a:r>
            <a:r>
              <a:rPr lang="en-US" sz="1400" dirty="0" err="1" smtClean="0"/>
              <a:t>pion</a:t>
            </a:r>
            <a:r>
              <a:rPr lang="en-US" sz="1400" dirty="0" smtClean="0"/>
              <a:t>-nucleon and nucleon-nucleon scattering. 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scattering of </a:t>
            </a:r>
            <a:r>
              <a:rPr lang="en-US" sz="1400" b="1" dirty="0" smtClean="0"/>
              <a:t>complex neutrino beams</a:t>
            </a:r>
            <a:r>
              <a:rPr lang="en-US" sz="1400" dirty="0" smtClean="0"/>
              <a:t> on real </a:t>
            </a:r>
            <a:r>
              <a:rPr lang="en-US" sz="1400" b="1" dirty="0" smtClean="0"/>
              <a:t>detector</a:t>
            </a:r>
            <a:r>
              <a:rPr lang="en-US" sz="1400" dirty="0" smtClean="0"/>
              <a:t> geometries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the detector geometry is read from a data file (</a:t>
            </a:r>
            <a:r>
              <a:rPr lang="en-US" sz="1400" dirty="0" err="1" smtClean="0"/>
              <a:t>NuWro</a:t>
            </a:r>
            <a:r>
              <a:rPr lang="en-US" sz="1400" dirty="0" smtClean="0"/>
              <a:t> can be used by many different experiments)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The object oriented data analysis –compatible with root CERN </a:t>
            </a:r>
            <a:r>
              <a:rPr lang="en-US" sz="1400" dirty="0" err="1" smtClean="0"/>
              <a:t>frametool</a:t>
            </a:r>
            <a:r>
              <a:rPr lang="en-US" sz="1400" dirty="0" smtClean="0"/>
              <a:t>.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7259780" y="6426436"/>
            <a:ext cx="1857108" cy="467332"/>
            <a:chOff x="2708176" y="5653697"/>
            <a:chExt cx="1857108" cy="467332"/>
          </a:xfrm>
        </p:grpSpPr>
        <p:sp>
          <p:nvSpPr>
            <p:cNvPr id="16" name="pole tekstowe 15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884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rmi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7704856" cy="4225974"/>
          </a:xfrm>
          <a:prstGeom prst="rect">
            <a:avLst/>
          </a:prstGeom>
        </p:spPr>
      </p:pic>
      <p:pic>
        <p:nvPicPr>
          <p:cNvPr id="1026" name="Picture 2" descr="http://www.fnal.gov/pub/today/images/images12/12-06-07-rot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5400675" cy="344805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3968" y="4653136"/>
            <a:ext cx="34563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cross section </a:t>
            </a:r>
            <a:r>
              <a:rPr lang="en-US" sz="2400" dirty="0" err="1" smtClean="0"/>
              <a:t>mesurements</a:t>
            </a:r>
            <a:r>
              <a:rPr lang="en-US" sz="2400" dirty="0" smtClean="0"/>
              <a:t> by Minerva vs. </a:t>
            </a:r>
            <a:r>
              <a:rPr lang="en-US" sz="2400" dirty="0" err="1" smtClean="0"/>
              <a:t>NuWro</a:t>
            </a:r>
            <a:endParaRPr lang="en-US" sz="2400" dirty="0"/>
          </a:p>
        </p:txBody>
      </p:sp>
      <p:grpSp>
        <p:nvGrpSpPr>
          <p:cNvPr id="6" name="Grupa 5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7" name="pole tekstowe 6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2956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ND280Exploded-Text-Transparent-Small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299" y="44525"/>
            <a:ext cx="2930525" cy="2592387"/>
          </a:xfrm>
        </p:spPr>
      </p:pic>
      <p:grpSp>
        <p:nvGrpSpPr>
          <p:cNvPr id="4" name="Grupa 3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5" name="pole tekstowe 4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Obraz 8" descr="detectorNuw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852936"/>
            <a:ext cx="2729844" cy="2376264"/>
          </a:xfrm>
          <a:prstGeom prst="rect">
            <a:avLst/>
          </a:prstGeom>
        </p:spPr>
      </p:pic>
      <p:pic>
        <p:nvPicPr>
          <p:cNvPr id="10" name="Obraz 9" descr="nuwroonl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73683"/>
            <a:ext cx="3273777" cy="3715357"/>
          </a:xfrm>
          <a:prstGeom prst="rect">
            <a:avLst/>
          </a:prstGeom>
        </p:spPr>
      </p:pic>
      <p:pic>
        <p:nvPicPr>
          <p:cNvPr id="11" name="Obraz 10" descr="nuwronlin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128086"/>
            <a:ext cx="3415503" cy="368529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860032" y="4365104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pl-PL" sz="6600" b="1" dirty="0" err="1" smtClean="0"/>
              <a:t>running</a:t>
            </a:r>
            <a:r>
              <a:rPr lang="pl-PL" sz="6600" b="1" dirty="0" smtClean="0"/>
              <a:t> </a:t>
            </a:r>
            <a:r>
              <a:rPr lang="pl-PL" sz="6600" b="1" dirty="0" err="1" smtClean="0"/>
              <a:t>online</a:t>
            </a:r>
            <a:endParaRPr lang="pl-PL" sz="66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95736" y="260648"/>
            <a:ext cx="320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Msc</a:t>
            </a:r>
            <a:r>
              <a:rPr lang="en-US" b="1" dirty="0" smtClean="0">
                <a:solidFill>
                  <a:srgbClr val="FF0000"/>
                </a:solidFill>
              </a:rPr>
              <a:t>. Thesis of </a:t>
            </a:r>
            <a:r>
              <a:rPr lang="en-US" b="1" dirty="0" err="1" smtClean="0">
                <a:solidFill>
                  <a:srgbClr val="FF0000"/>
                </a:solidFill>
              </a:rPr>
              <a:t>Mirosław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Nyznar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almost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acomplished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987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Exploring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Proton</a:t>
            </a:r>
            <a:br>
              <a:rPr lang="pl-PL" dirty="0" smtClean="0"/>
            </a:br>
            <a:r>
              <a:rPr lang="pl-PL" dirty="0" smtClean="0"/>
              <a:t>:</a:t>
            </a:r>
            <a:r>
              <a:rPr lang="pl-PL" dirty="0" err="1" smtClean="0"/>
              <a:t>Elctromagnetic</a:t>
            </a:r>
            <a:r>
              <a:rPr lang="pl-PL" dirty="0" smtClean="0"/>
              <a:t> </a:t>
            </a:r>
            <a:r>
              <a:rPr lang="pl-PL" dirty="0" err="1" smtClean="0"/>
              <a:t>Probe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170" name="Picture 2" descr="http://sphotos-a.ak.fbcdn.net/hphotos-ak-ash3/545199_4421114360041_11917202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302" y="1988839"/>
            <a:ext cx="4225674" cy="2808313"/>
          </a:xfrm>
          <a:prstGeom prst="rect">
            <a:avLst/>
          </a:prstGeom>
          <a:noFill/>
        </p:spPr>
      </p:pic>
      <p:cxnSp>
        <p:nvCxnSpPr>
          <p:cNvPr id="92" name="Łącznik zakrzywiony 91"/>
          <p:cNvCxnSpPr/>
          <p:nvPr/>
        </p:nvCxnSpPr>
        <p:spPr>
          <a:xfrm rot="16200000" flipV="1">
            <a:off x="6840252" y="4545124"/>
            <a:ext cx="2088232" cy="288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pole tekstowe 92"/>
          <p:cNvSpPr txBox="1"/>
          <p:nvPr/>
        </p:nvSpPr>
        <p:spPr>
          <a:xfrm>
            <a:off x="7668344" y="5733256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proton</a:t>
            </a:r>
            <a:endParaRPr lang="pl-PL" b="1" dirty="0"/>
          </a:p>
        </p:txBody>
      </p:sp>
      <p:sp>
        <p:nvSpPr>
          <p:cNvPr id="95" name="pole tekstowe 94"/>
          <p:cNvSpPr txBox="1"/>
          <p:nvPr/>
        </p:nvSpPr>
        <p:spPr>
          <a:xfrm>
            <a:off x="5580112" y="5517232"/>
            <a:ext cx="187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probably</a:t>
            </a:r>
            <a:r>
              <a:rPr lang="pl-PL" b="1" dirty="0" smtClean="0"/>
              <a:t>  </a:t>
            </a:r>
            <a:r>
              <a:rPr lang="pl-PL" b="1" dirty="0" err="1" smtClean="0"/>
              <a:t>quark</a:t>
            </a:r>
            <a:r>
              <a:rPr lang="pl-PL" b="1" dirty="0" smtClean="0"/>
              <a:t> u</a:t>
            </a:r>
            <a:endParaRPr lang="pl-PL" b="1" dirty="0"/>
          </a:p>
        </p:txBody>
      </p:sp>
      <p:cxnSp>
        <p:nvCxnSpPr>
          <p:cNvPr id="97" name="Łącznik zakrzywiony 96"/>
          <p:cNvCxnSpPr/>
          <p:nvPr/>
        </p:nvCxnSpPr>
        <p:spPr>
          <a:xfrm rot="5400000" flipH="1" flipV="1">
            <a:off x="6732240" y="4077072"/>
            <a:ext cx="1368152" cy="13681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Łącznik zakrzywiony 98"/>
          <p:cNvCxnSpPr/>
          <p:nvPr/>
        </p:nvCxnSpPr>
        <p:spPr>
          <a:xfrm rot="5400000" flipH="1" flipV="1">
            <a:off x="4680012" y="3825044"/>
            <a:ext cx="1872208" cy="15121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pole tekstowe 99"/>
          <p:cNvSpPr txBox="1"/>
          <p:nvPr/>
        </p:nvSpPr>
        <p:spPr>
          <a:xfrm>
            <a:off x="4499992" y="566124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gluon</a:t>
            </a:r>
            <a:endParaRPr lang="pl-PL" b="1" dirty="0"/>
          </a:p>
        </p:txBody>
      </p:sp>
      <p:grpSp>
        <p:nvGrpSpPr>
          <p:cNvPr id="114" name="Grupa 113"/>
          <p:cNvGrpSpPr/>
          <p:nvPr/>
        </p:nvGrpSpPr>
        <p:grpSpPr>
          <a:xfrm>
            <a:off x="899592" y="1844824"/>
            <a:ext cx="2272865" cy="1583561"/>
            <a:chOff x="430611" y="3186058"/>
            <a:chExt cx="2272865" cy="1583561"/>
          </a:xfrm>
        </p:grpSpPr>
        <p:sp>
          <p:nvSpPr>
            <p:cNvPr id="98" name="Oval 92"/>
            <p:cNvSpPr>
              <a:spLocks noChangeArrowheads="1"/>
            </p:cNvSpPr>
            <p:nvPr/>
          </p:nvSpPr>
          <p:spPr bwMode="auto">
            <a:xfrm>
              <a:off x="1397263" y="3523094"/>
              <a:ext cx="1306213" cy="124652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16000"/>
                  </a:srgbClr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1396111" y="3983121"/>
              <a:ext cx="505668" cy="45432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2012358" y="4233111"/>
              <a:ext cx="505668" cy="45317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2012358" y="3665782"/>
              <a:ext cx="505668" cy="45432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4999"/>
                  </a:schemeClr>
                </a:gs>
                <a:gs pos="100000">
                  <a:schemeClr val="folHlink">
                    <a:alpha val="50000"/>
                  </a:schemeClr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1709418" y="3937461"/>
              <a:ext cx="454986" cy="248848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auto">
            <a:xfrm rot="2723490">
              <a:off x="1740115" y="4270705"/>
              <a:ext cx="418933" cy="270688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 rot="5988542">
              <a:off x="2134052" y="4087140"/>
              <a:ext cx="418933" cy="222310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 rot="2054247">
              <a:off x="430611" y="3186058"/>
              <a:ext cx="1722671" cy="396103"/>
            </a:xfrm>
            <a:custGeom>
              <a:avLst/>
              <a:gdLst/>
              <a:ahLst/>
              <a:cxnLst>
                <a:cxn ang="0">
                  <a:pos x="1361" y="69"/>
                </a:cxn>
                <a:cxn ang="0">
                  <a:pos x="1088" y="23"/>
                </a:cxn>
                <a:cxn ang="0">
                  <a:pos x="1043" y="205"/>
                </a:cxn>
                <a:cxn ang="0">
                  <a:pos x="725" y="114"/>
                </a:cxn>
                <a:cxn ang="0">
                  <a:pos x="680" y="341"/>
                </a:cxn>
                <a:cxn ang="0">
                  <a:pos x="272" y="205"/>
                </a:cxn>
                <a:cxn ang="0">
                  <a:pos x="181" y="522"/>
                </a:cxn>
                <a:cxn ang="0">
                  <a:pos x="0" y="477"/>
                </a:cxn>
              </a:cxnLst>
              <a:rect l="0" t="0" r="r" b="b"/>
              <a:pathLst>
                <a:path w="1361" h="567">
                  <a:moveTo>
                    <a:pt x="1361" y="69"/>
                  </a:moveTo>
                  <a:cubicBezTo>
                    <a:pt x="1251" y="34"/>
                    <a:pt x="1141" y="0"/>
                    <a:pt x="1088" y="23"/>
                  </a:cubicBezTo>
                  <a:cubicBezTo>
                    <a:pt x="1035" y="46"/>
                    <a:pt x="1103" y="190"/>
                    <a:pt x="1043" y="205"/>
                  </a:cubicBezTo>
                  <a:cubicBezTo>
                    <a:pt x="983" y="220"/>
                    <a:pt x="785" y="91"/>
                    <a:pt x="725" y="114"/>
                  </a:cubicBezTo>
                  <a:cubicBezTo>
                    <a:pt x="665" y="137"/>
                    <a:pt x="755" y="326"/>
                    <a:pt x="680" y="341"/>
                  </a:cubicBezTo>
                  <a:cubicBezTo>
                    <a:pt x="605" y="356"/>
                    <a:pt x="355" y="175"/>
                    <a:pt x="272" y="205"/>
                  </a:cubicBezTo>
                  <a:cubicBezTo>
                    <a:pt x="189" y="235"/>
                    <a:pt x="226" y="477"/>
                    <a:pt x="181" y="522"/>
                  </a:cubicBezTo>
                  <a:cubicBezTo>
                    <a:pt x="136" y="567"/>
                    <a:pt x="68" y="522"/>
                    <a:pt x="0" y="477"/>
                  </a:cubicBezTo>
                </a:path>
              </a:pathLst>
            </a:cu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6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Tytuł 1"/>
          <p:cNvSpPr txBox="1">
            <a:spLocks/>
          </p:cNvSpPr>
          <p:nvPr/>
        </p:nvSpPr>
        <p:spPr>
          <a:xfrm>
            <a:off x="323528" y="3861048"/>
            <a:ext cx="4139952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Neural Networks vs. Theory</a:t>
            </a:r>
            <a:b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TPE studies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83568" y="5661248"/>
            <a:ext cx="63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Data</a:t>
            </a:r>
            <a:endParaRPr lang="pl-PL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203848" y="5661248"/>
            <a:ext cx="85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Theory</a:t>
            </a:r>
            <a:endParaRPr lang="pl-PL" b="1" dirty="0"/>
          </a:p>
        </p:txBody>
      </p:sp>
      <p:sp>
        <p:nvSpPr>
          <p:cNvPr id="22" name="Strzałka zakrzywiona w górę 21"/>
          <p:cNvSpPr/>
          <p:nvPr/>
        </p:nvSpPr>
        <p:spPr>
          <a:xfrm>
            <a:off x="1043608" y="6021288"/>
            <a:ext cx="273630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Strzałka zakrzywiona w górę 23"/>
          <p:cNvSpPr/>
          <p:nvPr/>
        </p:nvSpPr>
        <p:spPr>
          <a:xfrm flipH="1" flipV="1">
            <a:off x="899592" y="4725144"/>
            <a:ext cx="2816696" cy="9444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26" name="pole tekstowe 25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375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zaokrąglony 23"/>
          <p:cNvSpPr/>
          <p:nvPr/>
        </p:nvSpPr>
        <p:spPr>
          <a:xfrm>
            <a:off x="1475656" y="5301208"/>
            <a:ext cx="604867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4716016" y="692696"/>
            <a:ext cx="4248472" cy="4248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84" y="692696"/>
            <a:ext cx="4488316" cy="386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076056" y="2852936"/>
            <a:ext cx="37398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Two-Photon Hard Contribution,</a:t>
            </a:r>
          </a:p>
          <a:p>
            <a:r>
              <a:rPr lang="en-US" dirty="0" smtClean="0"/>
              <a:t>which account for nontrivial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Structure</a:t>
            </a:r>
          </a:p>
          <a:p>
            <a:endParaRPr lang="en-US" dirty="0" smtClean="0"/>
          </a:p>
          <a:p>
            <a:r>
              <a:rPr lang="en-US" dirty="0" smtClean="0"/>
              <a:t>Investigation of the off shell nucleon </a:t>
            </a:r>
          </a:p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5589240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TPE plays important role in the proton radius estimation!</a:t>
            </a:r>
            <a:endParaRPr lang="en-US" dirty="0"/>
          </a:p>
        </p:txBody>
      </p:sp>
      <p:grpSp>
        <p:nvGrpSpPr>
          <p:cNvPr id="23" name="Grupa 22"/>
          <p:cNvGrpSpPr/>
          <p:nvPr/>
        </p:nvGrpSpPr>
        <p:grpSpPr>
          <a:xfrm>
            <a:off x="5059020" y="962144"/>
            <a:ext cx="3617436" cy="1818784"/>
            <a:chOff x="4927054" y="899428"/>
            <a:chExt cx="3617436" cy="1818784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7054" y="908720"/>
              <a:ext cx="3605386" cy="162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7"/>
            <p:cNvSpPr txBox="1"/>
            <p:nvPr/>
          </p:nvSpPr>
          <p:spPr>
            <a:xfrm>
              <a:off x="6216134" y="9087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</a:t>
              </a:r>
              <a:endParaRPr lang="pl-PL" dirty="0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5064006" y="8994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</a:t>
              </a:r>
              <a:endParaRPr lang="pl-PL" dirty="0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8244408" y="9807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</a:t>
              </a:r>
              <a:endParaRPr lang="pl-PL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6792198" y="9087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</a:t>
              </a:r>
              <a:endParaRPr lang="pl-PL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300192" y="23488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</a:t>
              </a:r>
              <a:endParaRPr lang="pl-PL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004048" y="23488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</a:t>
              </a:r>
              <a:endParaRPr lang="pl-PL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6876256" y="23488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</a:t>
              </a:r>
              <a:endParaRPr lang="pl-PL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8009922" y="23488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</a:t>
              </a:r>
              <a:endParaRPr lang="pl-PL" dirty="0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5724128" y="191683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?</a:t>
              </a:r>
              <a:endParaRPr lang="pl-PL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380312" y="190754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?</a:t>
              </a:r>
              <a:endParaRPr lang="pl-PL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20" name="pole tekstowe 19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980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42514"/>
            <a:ext cx="6516216" cy="411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51480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4139952" y="908720"/>
            <a:ext cx="45646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KMG, P. </a:t>
            </a:r>
            <a:r>
              <a:rPr lang="pl-PL" dirty="0" err="1" smtClean="0"/>
              <a:t>Plonski</a:t>
            </a:r>
            <a:r>
              <a:rPr lang="pl-PL" dirty="0" smtClean="0"/>
              <a:t>, R. Sulej, JHEP 1009 (2010) 053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6" name="pole tekstowe 5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24066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4"/>
            <a:ext cx="677215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419454" y="0"/>
            <a:ext cx="37245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K.M.G, </a:t>
            </a:r>
            <a:r>
              <a:rPr lang="pl-PL" dirty="0" err="1" smtClean="0"/>
              <a:t>Phys</a:t>
            </a:r>
            <a:r>
              <a:rPr lang="pl-PL" dirty="0" smtClean="0"/>
              <a:t>. </a:t>
            </a:r>
            <a:r>
              <a:rPr lang="pl-PL" dirty="0" err="1" smtClean="0"/>
              <a:t>Rev</a:t>
            </a:r>
            <a:r>
              <a:rPr lang="pl-PL" dirty="0" smtClean="0"/>
              <a:t>. C 84, 034314 (2011)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5" name="pole tekstowe 4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75" y="3905608"/>
            <a:ext cx="3860296" cy="29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21606" y="5005625"/>
            <a:ext cx="387433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pl-PL" sz="6000" b="1" dirty="0" err="1" smtClean="0">
                <a:solidFill>
                  <a:srgbClr val="FFFF00"/>
                </a:solidFill>
              </a:rPr>
              <a:t>Preliminary</a:t>
            </a:r>
            <a:endParaRPr lang="pl-PL" sz="6000" b="1" dirty="0">
              <a:solidFill>
                <a:srgbClr val="FFFF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9080"/>
            <a:ext cx="5080965" cy="20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3995936" y="6021288"/>
            <a:ext cx="18322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b="1" dirty="0" err="1" smtClean="0"/>
              <a:t>Loop</a:t>
            </a:r>
            <a:r>
              <a:rPr lang="pl-PL" dirty="0" smtClean="0"/>
              <a:t> </a:t>
            </a:r>
            <a:r>
              <a:rPr lang="pl-PL" b="1" dirty="0" err="1" smtClean="0"/>
              <a:t>calculations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012160" y="3861048"/>
            <a:ext cx="28322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KMG,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arxive</a:t>
            </a:r>
            <a:r>
              <a:rPr lang="pl-PL" b="1" dirty="0" smtClean="0"/>
              <a:t> </a:t>
            </a:r>
            <a:r>
              <a:rPr lang="pl-PL" b="1" dirty="0" err="1" smtClean="0"/>
              <a:t>March</a:t>
            </a:r>
            <a:r>
              <a:rPr lang="pl-PL" b="1" dirty="0" smtClean="0"/>
              <a:t>, 2013</a:t>
            </a:r>
            <a:endParaRPr lang="pl-PL" b="1" dirty="0"/>
          </a:p>
        </p:txBody>
      </p:sp>
    </p:spTree>
  </p:cSld>
  <p:clrMapOvr>
    <a:masterClrMapping/>
  </p:clrMapOvr>
  <p:transition advTm="3040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Future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Further </a:t>
            </a:r>
            <a:r>
              <a:rPr lang="en-US" dirty="0" err="1" smtClean="0"/>
              <a:t>NuWro</a:t>
            </a:r>
            <a:r>
              <a:rPr lang="en-US" dirty="0" smtClean="0"/>
              <a:t> developing</a:t>
            </a:r>
          </a:p>
          <a:p>
            <a:pPr lvl="1"/>
            <a:r>
              <a:rPr lang="en-US" dirty="0" smtClean="0"/>
              <a:t>developing existing </a:t>
            </a:r>
            <a:r>
              <a:rPr lang="en-US" dirty="0" err="1" smtClean="0"/>
              <a:t>NuWro</a:t>
            </a:r>
            <a:r>
              <a:rPr lang="en-US" dirty="0" smtClean="0"/>
              <a:t> </a:t>
            </a:r>
            <a:r>
              <a:rPr lang="en-US" dirty="0" err="1" smtClean="0"/>
              <a:t>intranuclear</a:t>
            </a:r>
            <a:r>
              <a:rPr lang="en-US" dirty="0" smtClean="0"/>
              <a:t> cascade model</a:t>
            </a:r>
          </a:p>
          <a:p>
            <a:pPr lvl="1"/>
            <a:r>
              <a:rPr lang="en-US" dirty="0" smtClean="0"/>
              <a:t>adding a new module with electron and photo nucleon/nucleus interactions.</a:t>
            </a:r>
          </a:p>
          <a:p>
            <a:r>
              <a:rPr lang="en-US" dirty="0" err="1" smtClean="0"/>
              <a:t>multinucleon</a:t>
            </a:r>
            <a:r>
              <a:rPr lang="en-US" dirty="0" smtClean="0"/>
              <a:t> emission contribution to the neutrino interaction cross section </a:t>
            </a:r>
          </a:p>
          <a:p>
            <a:r>
              <a:rPr lang="en-US" dirty="0" smtClean="0"/>
              <a:t>Detailed studies of </a:t>
            </a:r>
            <a:r>
              <a:rPr lang="en-US" dirty="0" smtClean="0">
                <a:latin typeface="Symbol" pitchFamily="18" charset="2"/>
              </a:rPr>
              <a:t>D(1232)</a:t>
            </a:r>
            <a:r>
              <a:rPr lang="en-US" dirty="0" smtClean="0"/>
              <a:t> resonance region</a:t>
            </a:r>
          </a:p>
          <a:p>
            <a:r>
              <a:rPr lang="en-US" dirty="0" smtClean="0"/>
              <a:t>Two boson exchange effect in lepton scattering off nucleons</a:t>
            </a:r>
          </a:p>
          <a:p>
            <a:r>
              <a:rPr lang="en-US" dirty="0" smtClean="0"/>
              <a:t>Developing of NN </a:t>
            </a:r>
            <a:r>
              <a:rPr lang="en-US" dirty="0" smtClean="0"/>
              <a:t>methods</a:t>
            </a:r>
            <a:endParaRPr lang="en-US" dirty="0" smtClean="0"/>
          </a:p>
        </p:txBody>
      </p:sp>
      <p:grpSp>
        <p:nvGrpSpPr>
          <p:cNvPr id="4" name="Grupa 3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5" name="pole tekstowe 4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21364"/>
          </a:xfrm>
        </p:spPr>
      </p:pic>
      <p:grpSp>
        <p:nvGrpSpPr>
          <p:cNvPr id="5" name="Grupa 4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6" name="pole tekstowe 5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4032448" cy="1143000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Aharoni" pitchFamily="2" charset="-79"/>
                <a:cs typeface="Aharoni" pitchFamily="2" charset="-79"/>
              </a:rPr>
              <a:t>http://wng.ift.uni.wroc.pl </a:t>
            </a:r>
            <a:br>
              <a:rPr lang="pl-PL" sz="1800" dirty="0" smtClean="0">
                <a:latin typeface="Aharoni" pitchFamily="2" charset="-79"/>
                <a:cs typeface="Aharoni" pitchFamily="2" charset="-79"/>
              </a:rPr>
            </a:br>
            <a:r>
              <a:rPr lang="pl-PL" sz="1800" dirty="0" err="1" smtClean="0">
                <a:latin typeface="Aharoni" pitchFamily="2" charset="-79"/>
                <a:cs typeface="Aharoni" pitchFamily="2" charset="-79"/>
              </a:rPr>
              <a:t>or</a:t>
            </a:r>
            <a:r>
              <a:rPr lang="pl-PL" sz="1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pl-PL" sz="1800" dirty="0" smtClean="0">
                <a:latin typeface="Aharoni" pitchFamily="2" charset="-79"/>
                <a:cs typeface="Aharoni" pitchFamily="2" charset="-79"/>
              </a:rPr>
            </a:br>
            <a:r>
              <a:rPr lang="pl-PL" sz="1800" dirty="0" smtClean="0">
                <a:latin typeface="Aharoni" pitchFamily="2" charset="-79"/>
                <a:cs typeface="Aharoni" pitchFamily="2" charset="-79"/>
              </a:rPr>
              <a:t>http://neutrino.ift.uni.wroc.p</a:t>
            </a:r>
            <a:endParaRPr lang="pl-PL" sz="1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95936" y="836712"/>
            <a:ext cx="5004048" cy="4524315"/>
          </a:xfrm>
          <a:prstGeom prst="rect">
            <a:avLst/>
          </a:prstGeom>
          <a:solidFill>
            <a:srgbClr val="CCCCFF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Keywords: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Symbol" pitchFamily="18" charset="2"/>
              </a:rPr>
              <a:t>n</a:t>
            </a:r>
            <a:r>
              <a:rPr lang="en-US" sz="1600" b="1" dirty="0" smtClean="0"/>
              <a:t>-nucleon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Symbol" pitchFamily="18" charset="2"/>
              </a:rPr>
              <a:t>n</a:t>
            </a:r>
            <a:r>
              <a:rPr lang="en-US" sz="1600" b="1" dirty="0" smtClean="0"/>
              <a:t>-nucleus scattering (RPA, Spectral Function, MEC, FSI, nuclear cascade models)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structure of the nucleon and </a:t>
            </a:r>
            <a:r>
              <a:rPr lang="en-US" sz="1600" b="1" dirty="0" smtClean="0">
                <a:latin typeface="Symbol" pitchFamily="18" charset="2"/>
              </a:rPr>
              <a:t>D(1232) </a:t>
            </a:r>
            <a:r>
              <a:rPr lang="en-US" sz="1600" b="1" dirty="0" smtClean="0"/>
              <a:t> resonance</a:t>
            </a:r>
            <a:r>
              <a:rPr lang="pl-PL" sz="1600" b="1" dirty="0" smtClean="0"/>
              <a:t> (</a:t>
            </a:r>
            <a:r>
              <a:rPr lang="en-US" sz="1600" b="1" dirty="0" smtClean="0"/>
              <a:t>nucleon  and transition form factors</a:t>
            </a:r>
            <a:r>
              <a:rPr lang="pl-PL" sz="1600" b="1" dirty="0" smtClean="0"/>
              <a:t>)</a:t>
            </a:r>
            <a:endParaRPr lang="en-US" sz="1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single </a:t>
            </a:r>
            <a:r>
              <a:rPr lang="pl-PL" sz="1600" b="1" dirty="0" smtClean="0">
                <a:latin typeface="Symbol" pitchFamily="18" charset="2"/>
              </a:rPr>
              <a:t>p</a:t>
            </a:r>
            <a:r>
              <a:rPr lang="en-US" sz="1600" b="1" dirty="0" smtClean="0"/>
              <a:t> production induced by </a:t>
            </a:r>
            <a:r>
              <a:rPr lang="en-US" sz="1600" b="1" dirty="0" smtClean="0">
                <a:latin typeface="Symbol" pitchFamily="18" charset="2"/>
              </a:rPr>
              <a:t>n</a:t>
            </a:r>
            <a:r>
              <a:rPr lang="en-US" sz="1600" b="1" dirty="0" smtClean="0"/>
              <a:t>-N,A interaction</a:t>
            </a:r>
            <a:r>
              <a:rPr lang="pl-PL" sz="1600" b="1" dirty="0" smtClean="0"/>
              <a:t>s</a:t>
            </a:r>
            <a:endParaRPr lang="en-US" sz="1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Monte Carlo simulations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statistical data analysis</a:t>
            </a:r>
            <a:r>
              <a:rPr lang="pl-PL" sz="1600" b="1" dirty="0" smtClean="0"/>
              <a:t>, </a:t>
            </a:r>
            <a:r>
              <a:rPr lang="en-US" sz="1600" b="1" dirty="0" smtClean="0"/>
              <a:t>neural networks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T2K experiment</a:t>
            </a:r>
            <a:r>
              <a:rPr lang="pl-PL" sz="1600" b="1" dirty="0" smtClean="0"/>
              <a:t>, neutrino </a:t>
            </a:r>
            <a:r>
              <a:rPr lang="pl-PL" sz="1600" b="1" dirty="0" err="1" smtClean="0"/>
              <a:t>oscillations</a:t>
            </a:r>
            <a:endParaRPr lang="en-US" sz="1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electron-proton scattering (two photon exchange effect)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Methodology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quantum field theory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many body theory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physics of hadrons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relativistic </a:t>
            </a:r>
            <a:r>
              <a:rPr lang="en-US" sz="1600" b="1" dirty="0" err="1" smtClean="0"/>
              <a:t>hadrodynamics</a:t>
            </a:r>
            <a:r>
              <a:rPr lang="en-US" sz="1600" b="1" dirty="0" smtClean="0"/>
              <a:t>, mean field theory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err="1" smtClean="0"/>
              <a:t>chiral</a:t>
            </a:r>
            <a:r>
              <a:rPr lang="en-US" sz="1600" b="1" dirty="0" smtClean="0"/>
              <a:t> field theory</a:t>
            </a:r>
          </a:p>
        </p:txBody>
      </p:sp>
      <p:grpSp>
        <p:nvGrpSpPr>
          <p:cNvPr id="28" name="Grupa 27"/>
          <p:cNvGrpSpPr/>
          <p:nvPr/>
        </p:nvGrpSpPr>
        <p:grpSpPr>
          <a:xfrm>
            <a:off x="107504" y="1916832"/>
            <a:ext cx="4320480" cy="1847711"/>
            <a:chOff x="2771800" y="4221088"/>
            <a:chExt cx="4752528" cy="1847711"/>
          </a:xfrm>
        </p:grpSpPr>
        <p:sp>
          <p:nvSpPr>
            <p:cNvPr id="29" name="Strzałka w lewo i prawo 28"/>
            <p:cNvSpPr/>
            <p:nvPr/>
          </p:nvSpPr>
          <p:spPr>
            <a:xfrm>
              <a:off x="3419871" y="4518028"/>
              <a:ext cx="3836143" cy="49962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2771800" y="4437112"/>
              <a:ext cx="1901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pl-PL" sz="2800" b="1" dirty="0" err="1" smtClean="0"/>
                <a:t>Experiment</a:t>
              </a:r>
              <a:endParaRPr lang="pl-PL" sz="2800" b="1" dirty="0"/>
            </a:p>
          </p:txBody>
        </p:sp>
        <p:sp>
          <p:nvSpPr>
            <p:cNvPr id="31" name="Strzałka zakrzywiona w górę 30"/>
            <p:cNvSpPr/>
            <p:nvPr/>
          </p:nvSpPr>
          <p:spPr>
            <a:xfrm>
              <a:off x="4610398" y="5186143"/>
              <a:ext cx="2579476" cy="742350"/>
            </a:xfrm>
            <a:prstGeom prst="curvedUpArrow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6396189" y="4443793"/>
              <a:ext cx="1128139" cy="5394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pl-PL" sz="2800" b="1" dirty="0" err="1" smtClean="0"/>
                <a:t>Theory</a:t>
              </a:r>
              <a:endParaRPr lang="pl-PL" sz="2800" b="1" dirty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5076056" y="5085184"/>
              <a:ext cx="1491523" cy="98361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pl-PL" sz="2800" b="1" dirty="0" err="1" smtClean="0"/>
                <a:t>Neural</a:t>
              </a:r>
              <a:r>
                <a:rPr lang="pl-PL" sz="2800" b="1" dirty="0" smtClean="0"/>
                <a:t> </a:t>
              </a:r>
            </a:p>
            <a:p>
              <a:r>
                <a:rPr lang="pl-PL" sz="2800" b="1" dirty="0" smtClean="0"/>
                <a:t>Networks</a:t>
              </a:r>
              <a:endParaRPr lang="pl-PL" sz="2800" b="1" dirty="0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4139952" y="4221088"/>
              <a:ext cx="1287981" cy="98361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pl-PL" sz="2800" b="1" dirty="0" smtClean="0"/>
                <a:t>Data</a:t>
              </a:r>
            </a:p>
            <a:p>
              <a:r>
                <a:rPr lang="pl-PL" sz="2800" b="1" dirty="0" err="1" smtClean="0"/>
                <a:t>Analysis</a:t>
              </a:r>
              <a:endParaRPr lang="pl-PL" sz="2800" b="1" dirty="0"/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5004048" y="4437112"/>
              <a:ext cx="1874931" cy="5394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pl-PL" sz="2800" b="1" dirty="0" smtClean="0"/>
                <a:t>Monte Carlo</a:t>
              </a:r>
              <a:endParaRPr lang="pl-PL" sz="2800" b="1" dirty="0"/>
            </a:p>
          </p:txBody>
        </p:sp>
      </p:grpSp>
    </p:spTree>
  </p:cSld>
  <p:clrMapOvr>
    <a:masterClrMapping/>
  </p:clrMapOvr>
  <p:transition advTm="1276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ymbol zastępczy zawartości 3" descr="DSC_071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12568" y="4183066"/>
            <a:ext cx="4067944" cy="2702318"/>
          </a:xfrm>
        </p:spPr>
      </p:pic>
      <p:sp>
        <p:nvSpPr>
          <p:cNvPr id="42" name="pole tekstowe 41"/>
          <p:cNvSpPr txBox="1"/>
          <p:nvPr/>
        </p:nvSpPr>
        <p:spPr>
          <a:xfrm>
            <a:off x="7127776" y="3212976"/>
            <a:ext cx="201622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STAFF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prof. J. Sobczyk</a:t>
            </a:r>
          </a:p>
          <a:p>
            <a:pPr>
              <a:buFont typeface="Arial" pitchFamily="34" charset="0"/>
              <a:buChar char="•"/>
            </a:pPr>
            <a:r>
              <a:rPr lang="pl-PL" dirty="0" err="1" smtClean="0"/>
              <a:t>dr</a:t>
            </a:r>
            <a:r>
              <a:rPr lang="pl-PL" dirty="0" smtClean="0"/>
              <a:t>. </a:t>
            </a:r>
            <a:r>
              <a:rPr lang="pl-PL" dirty="0" err="1"/>
              <a:t>h</a:t>
            </a:r>
            <a:r>
              <a:rPr lang="pl-PL" dirty="0" err="1" smtClean="0"/>
              <a:t>ab</a:t>
            </a:r>
            <a:r>
              <a:rPr lang="pl-PL" dirty="0" smtClean="0"/>
              <a:t> D. Prorok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dr K. Graczyk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dr C. Juszczak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mgr J. Żmuda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mgr T. Golan</a:t>
            </a:r>
          </a:p>
        </p:txBody>
      </p:sp>
      <p:grpSp>
        <p:nvGrpSpPr>
          <p:cNvPr id="49" name="Grupa 48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50" name="pole tekstowe 49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pole tekstowe 51"/>
          <p:cNvSpPr txBox="1"/>
          <p:nvPr/>
        </p:nvSpPr>
        <p:spPr>
          <a:xfrm>
            <a:off x="6228184" y="260648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Wroclaw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Neutrino 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Group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" name="Prostokąt zaokrąglony 42"/>
          <p:cNvSpPr/>
          <p:nvPr/>
        </p:nvSpPr>
        <p:spPr>
          <a:xfrm>
            <a:off x="4427984" y="2636912"/>
            <a:ext cx="4536504" cy="21602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T2K</a:t>
            </a:r>
            <a:endParaRPr lang="pl-PL" b="1" dirty="0">
              <a:solidFill>
                <a:schemeClr val="tx1"/>
              </a:solidFill>
            </a:endParaRPr>
          </a:p>
        </p:txBody>
      </p:sp>
      <p:grpSp>
        <p:nvGrpSpPr>
          <p:cNvPr id="66" name="Grupa 65"/>
          <p:cNvGrpSpPr/>
          <p:nvPr/>
        </p:nvGrpSpPr>
        <p:grpSpPr>
          <a:xfrm>
            <a:off x="144016" y="116632"/>
            <a:ext cx="8820472" cy="5121551"/>
            <a:chOff x="0" y="476672"/>
            <a:chExt cx="8820472" cy="5121551"/>
          </a:xfrm>
        </p:grpSpPr>
        <p:grpSp>
          <p:nvGrpSpPr>
            <p:cNvPr id="41" name="Grupa 40"/>
            <p:cNvGrpSpPr/>
            <p:nvPr/>
          </p:nvGrpSpPr>
          <p:grpSpPr>
            <a:xfrm>
              <a:off x="245461" y="1412776"/>
              <a:ext cx="8575011" cy="3083570"/>
              <a:chOff x="245461" y="1412776"/>
              <a:chExt cx="8575011" cy="3083570"/>
            </a:xfrm>
          </p:grpSpPr>
          <p:cxnSp>
            <p:nvCxnSpPr>
              <p:cNvPr id="9" name="Łącznik prosty ze strzałką 8"/>
              <p:cNvCxnSpPr/>
              <p:nvPr/>
            </p:nvCxnSpPr>
            <p:spPr>
              <a:xfrm>
                <a:off x="395536" y="2852936"/>
                <a:ext cx="842493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pole tekstowe 9"/>
              <p:cNvSpPr txBox="1"/>
              <p:nvPr/>
            </p:nvSpPr>
            <p:spPr>
              <a:xfrm>
                <a:off x="245461" y="2996952"/>
                <a:ext cx="871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b="1" dirty="0" err="1"/>
                  <a:t>a</a:t>
                </a:r>
                <a:r>
                  <a:rPr lang="pl-PL" b="1" dirty="0" err="1" smtClean="0"/>
                  <a:t>round</a:t>
                </a:r>
                <a:endParaRPr lang="pl-PL" b="1" dirty="0" smtClean="0"/>
              </a:p>
              <a:p>
                <a:pPr algn="ctr"/>
                <a:r>
                  <a:rPr lang="pl-PL" b="1" dirty="0" smtClean="0"/>
                  <a:t>2001 </a:t>
                </a:r>
                <a:endParaRPr lang="pl-PL" b="1" dirty="0"/>
              </a:p>
            </p:txBody>
          </p:sp>
          <p:cxnSp>
            <p:nvCxnSpPr>
              <p:cNvPr id="12" name="Łącznik prosty 11"/>
              <p:cNvCxnSpPr/>
              <p:nvPr/>
            </p:nvCxnSpPr>
            <p:spPr>
              <a:xfrm>
                <a:off x="1547664" y="1988840"/>
                <a:ext cx="0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pole tekstowe 13"/>
              <p:cNvSpPr txBox="1"/>
              <p:nvPr/>
            </p:nvSpPr>
            <p:spPr>
              <a:xfrm>
                <a:off x="1043608" y="1412776"/>
                <a:ext cx="1256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smtClean="0"/>
                  <a:t>2005, </a:t>
                </a:r>
                <a:r>
                  <a:rPr lang="pl-PL" dirty="0" err="1" smtClean="0"/>
                  <a:t>Ph.D</a:t>
                </a:r>
                <a:r>
                  <a:rPr lang="pl-PL" dirty="0" smtClean="0"/>
                  <a:t>.</a:t>
                </a:r>
              </a:p>
              <a:p>
                <a:pPr algn="ctr"/>
                <a:r>
                  <a:rPr lang="pl-PL" dirty="0" smtClean="0"/>
                  <a:t>K. Graczyk</a:t>
                </a:r>
                <a:endParaRPr lang="pl-PL" dirty="0"/>
              </a:p>
            </p:txBody>
          </p:sp>
          <p:cxnSp>
            <p:nvCxnSpPr>
              <p:cNvPr id="15" name="Łącznik prosty 14"/>
              <p:cNvCxnSpPr/>
              <p:nvPr/>
            </p:nvCxnSpPr>
            <p:spPr>
              <a:xfrm>
                <a:off x="1979712" y="2852936"/>
                <a:ext cx="0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ole tekstowe 15"/>
              <p:cNvSpPr txBox="1"/>
              <p:nvPr/>
            </p:nvSpPr>
            <p:spPr>
              <a:xfrm>
                <a:off x="1115616" y="3573016"/>
                <a:ext cx="17905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smtClean="0"/>
                  <a:t>2005, </a:t>
                </a:r>
                <a:r>
                  <a:rPr lang="pl-PL" dirty="0" err="1" smtClean="0"/>
                  <a:t>Ph.D</a:t>
                </a:r>
                <a:r>
                  <a:rPr lang="pl-PL" dirty="0" smtClean="0"/>
                  <a:t>.</a:t>
                </a:r>
              </a:p>
              <a:p>
                <a:pPr algn="ctr"/>
                <a:r>
                  <a:rPr lang="pl-PL" dirty="0" smtClean="0"/>
                  <a:t>J. Pasternak</a:t>
                </a:r>
              </a:p>
              <a:p>
                <a:pPr algn="ctr"/>
                <a:r>
                  <a:rPr lang="pl-PL" dirty="0" smtClean="0"/>
                  <a:t>(Imperial </a:t>
                </a:r>
                <a:r>
                  <a:rPr lang="pl-PL" dirty="0" err="1" smtClean="0"/>
                  <a:t>Colege</a:t>
                </a:r>
                <a:r>
                  <a:rPr lang="pl-PL" dirty="0" smtClean="0"/>
                  <a:t>)</a:t>
                </a:r>
                <a:endParaRPr lang="pl-PL" dirty="0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2555776" y="1988840"/>
                <a:ext cx="0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pole tekstowe 17"/>
              <p:cNvSpPr txBox="1"/>
              <p:nvPr/>
            </p:nvSpPr>
            <p:spPr>
              <a:xfrm>
                <a:off x="2510310" y="1497558"/>
                <a:ext cx="17567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smtClean="0"/>
                  <a:t>2006, </a:t>
                </a:r>
                <a:r>
                  <a:rPr lang="pl-PL" dirty="0" err="1" smtClean="0"/>
                  <a:t>Ph.D</a:t>
                </a:r>
                <a:r>
                  <a:rPr lang="pl-PL" dirty="0" smtClean="0"/>
                  <a:t>.</a:t>
                </a:r>
              </a:p>
              <a:p>
                <a:pPr algn="ctr"/>
                <a:r>
                  <a:rPr lang="pl-PL" dirty="0" smtClean="0"/>
                  <a:t>J. Nowak</a:t>
                </a:r>
              </a:p>
              <a:p>
                <a:pPr algn="ctr"/>
                <a:r>
                  <a:rPr lang="pl-PL" dirty="0" smtClean="0"/>
                  <a:t>(</a:t>
                </a:r>
                <a:r>
                  <a:rPr lang="pl-PL" dirty="0" err="1" smtClean="0"/>
                  <a:t>Minesota</a:t>
                </a:r>
                <a:r>
                  <a:rPr lang="pl-PL" dirty="0" smtClean="0"/>
                  <a:t> St. U.)</a:t>
                </a:r>
                <a:endParaRPr lang="pl-PL" dirty="0"/>
              </a:p>
            </p:txBody>
          </p:sp>
          <p:cxnSp>
            <p:nvCxnSpPr>
              <p:cNvPr id="21" name="Łącznik prosty 20"/>
              <p:cNvCxnSpPr/>
              <p:nvPr/>
            </p:nvCxnSpPr>
            <p:spPr>
              <a:xfrm>
                <a:off x="3851920" y="2867004"/>
                <a:ext cx="0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pole tekstowe 21"/>
              <p:cNvSpPr txBox="1"/>
              <p:nvPr/>
            </p:nvSpPr>
            <p:spPr>
              <a:xfrm>
                <a:off x="3875256" y="3501008"/>
                <a:ext cx="131183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smtClean="0"/>
                  <a:t>2008, </a:t>
                </a:r>
                <a:r>
                  <a:rPr lang="pl-PL" dirty="0" err="1" smtClean="0"/>
                  <a:t>Ph.D</a:t>
                </a:r>
                <a:r>
                  <a:rPr lang="pl-PL" dirty="0" smtClean="0"/>
                  <a:t>.</a:t>
                </a:r>
              </a:p>
              <a:p>
                <a:pPr algn="ctr"/>
                <a:r>
                  <a:rPr lang="pl-PL" dirty="0" smtClean="0"/>
                  <a:t>A. </a:t>
                </a:r>
                <a:r>
                  <a:rPr lang="pl-PL" dirty="0" err="1" smtClean="0"/>
                  <a:t>Ankowski</a:t>
                </a:r>
                <a:endParaRPr lang="pl-PL" dirty="0" smtClean="0"/>
              </a:p>
              <a:p>
                <a:pPr algn="ctr"/>
                <a:r>
                  <a:rPr lang="pl-PL" dirty="0" smtClean="0"/>
                  <a:t>(</a:t>
                </a:r>
                <a:r>
                  <a:rPr lang="pl-PL" dirty="0" err="1" smtClean="0"/>
                  <a:t>Rome</a:t>
                </a:r>
                <a:r>
                  <a:rPr lang="pl-PL" dirty="0" smtClean="0"/>
                  <a:t> U.)</a:t>
                </a:r>
                <a:endParaRPr lang="pl-PL" dirty="0"/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>
                <a:off x="6228184" y="2868672"/>
                <a:ext cx="0" cy="86409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/>
              <p:cNvCxnSpPr/>
              <p:nvPr/>
            </p:nvCxnSpPr>
            <p:spPr>
              <a:xfrm>
                <a:off x="6804248" y="1990508"/>
                <a:ext cx="0" cy="86409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pole tekstowe 24"/>
              <p:cNvSpPr txBox="1"/>
              <p:nvPr/>
            </p:nvSpPr>
            <p:spPr>
              <a:xfrm>
                <a:off x="5664098" y="3573016"/>
                <a:ext cx="1256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smtClean="0"/>
                  <a:t>2013, </a:t>
                </a:r>
                <a:r>
                  <a:rPr lang="pl-PL" dirty="0" err="1" smtClean="0"/>
                  <a:t>Ph.D</a:t>
                </a:r>
                <a:r>
                  <a:rPr lang="pl-PL" dirty="0" smtClean="0"/>
                  <a:t>.</a:t>
                </a:r>
              </a:p>
              <a:p>
                <a:pPr algn="ctr"/>
                <a:r>
                  <a:rPr lang="pl-PL" dirty="0" smtClean="0"/>
                  <a:t>J. Żmuda</a:t>
                </a:r>
                <a:endParaRPr lang="pl-PL" dirty="0"/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6051806" y="1412776"/>
                <a:ext cx="1256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smtClean="0"/>
                  <a:t>2013, </a:t>
                </a:r>
                <a:r>
                  <a:rPr lang="pl-PL" dirty="0" err="1" smtClean="0"/>
                  <a:t>Ph.D</a:t>
                </a:r>
                <a:r>
                  <a:rPr lang="pl-PL" dirty="0" smtClean="0"/>
                  <a:t>.</a:t>
                </a:r>
              </a:p>
              <a:p>
                <a:pPr algn="ctr"/>
                <a:r>
                  <a:rPr lang="pl-PL" dirty="0" smtClean="0"/>
                  <a:t>T. Golan</a:t>
                </a:r>
                <a:endParaRPr lang="pl-PL" dirty="0"/>
              </a:p>
            </p:txBody>
          </p:sp>
          <p:cxnSp>
            <p:nvCxnSpPr>
              <p:cNvPr id="28" name="Łącznik prosty 27"/>
              <p:cNvCxnSpPr/>
              <p:nvPr/>
            </p:nvCxnSpPr>
            <p:spPr>
              <a:xfrm>
                <a:off x="755576" y="2060848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>
              <a:xfrm>
                <a:off x="1187624" y="2852936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>
              <a:xfrm>
                <a:off x="1403648" y="2852936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>
                <a:off x="3635896" y="2852936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>
              <a:xfrm>
                <a:off x="3491880" y="2852936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>
              <a:xfrm>
                <a:off x="3347864" y="2852936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>
              <a:xfrm>
                <a:off x="5292080" y="2852936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>
                <a:off x="5508104" y="2060848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>
              <a:xfrm>
                <a:off x="5868144" y="2060848"/>
                <a:ext cx="0" cy="7920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a 64"/>
            <p:cNvGrpSpPr/>
            <p:nvPr/>
          </p:nvGrpSpPr>
          <p:grpSpPr>
            <a:xfrm>
              <a:off x="0" y="476672"/>
              <a:ext cx="6590896" cy="5121551"/>
              <a:chOff x="0" y="476672"/>
              <a:chExt cx="6590896" cy="5121551"/>
            </a:xfrm>
          </p:grpSpPr>
          <p:cxnSp>
            <p:nvCxnSpPr>
              <p:cNvPr id="45" name="Łącznik prosty 44"/>
              <p:cNvCxnSpPr/>
              <p:nvPr/>
            </p:nvCxnSpPr>
            <p:spPr>
              <a:xfrm>
                <a:off x="2987824" y="2852936"/>
                <a:ext cx="0" cy="1512168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6" name="pole tekstowe 45"/>
              <p:cNvSpPr txBox="1"/>
              <p:nvPr/>
            </p:nvSpPr>
            <p:spPr>
              <a:xfrm>
                <a:off x="2771800" y="4305870"/>
                <a:ext cx="12922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/>
                  <a:t>Max </a:t>
                </a:r>
                <a:r>
                  <a:rPr lang="pl-PL" b="1" dirty="0" err="1" smtClean="0"/>
                  <a:t>Born</a:t>
                </a:r>
                <a:endParaRPr lang="pl-PL" b="1" dirty="0" smtClean="0"/>
              </a:p>
              <a:p>
                <a:r>
                  <a:rPr lang="pl-PL" b="1" dirty="0" err="1" smtClean="0"/>
                  <a:t>Symposium</a:t>
                </a:r>
                <a:endParaRPr lang="pl-PL" b="1" dirty="0" smtClean="0"/>
              </a:p>
              <a:p>
                <a:r>
                  <a:rPr lang="pl-PL" b="1" dirty="0" smtClean="0"/>
                  <a:t>2005</a:t>
                </a:r>
                <a:endParaRPr lang="pl-PL" b="1" dirty="0"/>
              </a:p>
            </p:txBody>
          </p:sp>
          <p:cxnSp>
            <p:nvCxnSpPr>
              <p:cNvPr id="47" name="Łącznik prosty 46"/>
              <p:cNvCxnSpPr/>
              <p:nvPr/>
            </p:nvCxnSpPr>
            <p:spPr>
              <a:xfrm>
                <a:off x="4283968" y="1340768"/>
                <a:ext cx="0" cy="1512168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pole tekstowe 47"/>
              <p:cNvSpPr txBox="1"/>
              <p:nvPr/>
            </p:nvSpPr>
            <p:spPr>
              <a:xfrm>
                <a:off x="4283968" y="1484784"/>
                <a:ext cx="8994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/>
                  <a:t>Winter </a:t>
                </a:r>
              </a:p>
              <a:p>
                <a:r>
                  <a:rPr lang="pl-PL" b="1" dirty="0" err="1" smtClean="0"/>
                  <a:t>School</a:t>
                </a:r>
                <a:endParaRPr lang="pl-PL" b="1" dirty="0" smtClean="0"/>
              </a:p>
              <a:p>
                <a:r>
                  <a:rPr lang="pl-PL" b="1" dirty="0" smtClean="0"/>
                  <a:t>2009</a:t>
                </a:r>
                <a:endParaRPr lang="pl-PL" b="1" dirty="0"/>
              </a:p>
            </p:txBody>
          </p:sp>
          <p:sp>
            <p:nvSpPr>
              <p:cNvPr id="39" name="Prostokąt zaokrąglony 38"/>
              <p:cNvSpPr/>
              <p:nvPr/>
            </p:nvSpPr>
            <p:spPr>
              <a:xfrm>
                <a:off x="395536" y="2564904"/>
                <a:ext cx="4536504" cy="216024"/>
              </a:xfrm>
              <a:prstGeom prst="round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 smtClean="0"/>
                  <a:t>ICARUS</a:t>
                </a:r>
                <a:endParaRPr lang="pl-PL" dirty="0"/>
              </a:p>
            </p:txBody>
          </p:sp>
          <p:pic>
            <p:nvPicPr>
              <p:cNvPr id="44" name="Obraz 43" descr="bor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95736" y="4509120"/>
                <a:ext cx="678515" cy="1089103"/>
              </a:xfrm>
              <a:prstGeom prst="rect">
                <a:avLst/>
              </a:prstGeom>
            </p:spPr>
          </p:pic>
          <p:pic>
            <p:nvPicPr>
              <p:cNvPr id="53" name="Obraz 52" descr="ladek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55976" y="476672"/>
                <a:ext cx="704995" cy="1045093"/>
              </a:xfrm>
              <a:prstGeom prst="rect">
                <a:avLst/>
              </a:prstGeom>
            </p:spPr>
          </p:pic>
          <p:sp>
            <p:nvSpPr>
              <p:cNvPr id="54" name="pole tekstowe 53"/>
              <p:cNvSpPr txBox="1"/>
              <p:nvPr/>
            </p:nvSpPr>
            <p:spPr>
              <a:xfrm>
                <a:off x="0" y="1700808"/>
                <a:ext cx="12683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sz="2000" dirty="0" smtClean="0"/>
                  <a:t>Pasternak </a:t>
                </a:r>
              </a:p>
            </p:txBody>
          </p:sp>
          <p:sp>
            <p:nvSpPr>
              <p:cNvPr id="55" name="pole tekstowe 54"/>
              <p:cNvSpPr txBox="1"/>
              <p:nvPr/>
            </p:nvSpPr>
            <p:spPr>
              <a:xfrm>
                <a:off x="467544" y="3501008"/>
                <a:ext cx="903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sz="2000" dirty="0" smtClean="0"/>
                  <a:t>Nowak</a:t>
                </a:r>
              </a:p>
            </p:txBody>
          </p:sp>
          <p:sp>
            <p:nvSpPr>
              <p:cNvPr id="56" name="pole tekstowe 55"/>
              <p:cNvSpPr txBox="1"/>
              <p:nvPr/>
            </p:nvSpPr>
            <p:spPr>
              <a:xfrm>
                <a:off x="539552" y="3717032"/>
                <a:ext cx="11682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sz="2000" dirty="0" err="1" smtClean="0"/>
                  <a:t>Ankowski</a:t>
                </a:r>
                <a:endParaRPr lang="pl-PL" sz="2000" dirty="0" smtClean="0"/>
              </a:p>
            </p:txBody>
          </p:sp>
          <p:sp>
            <p:nvSpPr>
              <p:cNvPr id="57" name="pole tekstowe 56"/>
              <p:cNvSpPr txBox="1"/>
              <p:nvPr/>
            </p:nvSpPr>
            <p:spPr>
              <a:xfrm>
                <a:off x="2771800" y="3501008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dirty="0" smtClean="0"/>
                  <a:t>Żmuda</a:t>
                </a:r>
              </a:p>
            </p:txBody>
          </p:sp>
          <p:sp>
            <p:nvSpPr>
              <p:cNvPr id="58" name="pole tekstowe 57"/>
              <p:cNvSpPr txBox="1"/>
              <p:nvPr/>
            </p:nvSpPr>
            <p:spPr>
              <a:xfrm>
                <a:off x="2981295" y="3573016"/>
                <a:ext cx="798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sz="2000" dirty="0" smtClean="0"/>
                  <a:t>Golan</a:t>
                </a:r>
              </a:p>
            </p:txBody>
          </p:sp>
          <p:sp>
            <p:nvSpPr>
              <p:cNvPr id="60" name="pole tekstowe 59"/>
              <p:cNvSpPr txBox="1"/>
              <p:nvPr/>
            </p:nvSpPr>
            <p:spPr>
              <a:xfrm>
                <a:off x="2821642" y="3717032"/>
                <a:ext cx="13183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sz="2000" dirty="0" smtClean="0"/>
                  <a:t>Dutkiewicz</a:t>
                </a:r>
              </a:p>
            </p:txBody>
          </p:sp>
          <p:sp>
            <p:nvSpPr>
              <p:cNvPr id="61" name="pole tekstowe 60"/>
              <p:cNvSpPr txBox="1"/>
              <p:nvPr/>
            </p:nvSpPr>
            <p:spPr>
              <a:xfrm>
                <a:off x="4932040" y="3429000"/>
                <a:ext cx="952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sz="2000" dirty="0" smtClean="0"/>
                  <a:t>Gonera</a:t>
                </a:r>
              </a:p>
            </p:txBody>
          </p:sp>
          <p:sp>
            <p:nvSpPr>
              <p:cNvPr id="62" name="pole tekstowe 61"/>
              <p:cNvSpPr txBox="1"/>
              <p:nvPr/>
            </p:nvSpPr>
            <p:spPr>
              <a:xfrm>
                <a:off x="5220072" y="1844824"/>
                <a:ext cx="1370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sz="2000" dirty="0" err="1" smtClean="0"/>
                  <a:t>Juchnowski</a:t>
                </a:r>
                <a:endParaRPr lang="pl-PL" sz="2000" dirty="0" smtClean="0"/>
              </a:p>
            </p:txBody>
          </p:sp>
          <p:sp>
            <p:nvSpPr>
              <p:cNvPr id="63" name="pole tekstowe 62"/>
              <p:cNvSpPr txBox="1"/>
              <p:nvPr/>
            </p:nvSpPr>
            <p:spPr>
              <a:xfrm>
                <a:off x="4860032" y="1844824"/>
                <a:ext cx="1227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pl-PL" sz="2000" dirty="0" smtClean="0"/>
                  <a:t>Kobyliński</a:t>
                </a:r>
              </a:p>
            </p:txBody>
          </p:sp>
        </p:grpSp>
      </p:grpSp>
      <p:sp>
        <p:nvSpPr>
          <p:cNvPr id="67" name="pole tekstowe 66"/>
          <p:cNvSpPr txBox="1"/>
          <p:nvPr/>
        </p:nvSpPr>
        <p:spPr>
          <a:xfrm>
            <a:off x="251520" y="332656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Master of Science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9" name="Łącznik zakrzywiony 68"/>
          <p:cNvCxnSpPr/>
          <p:nvPr/>
        </p:nvCxnSpPr>
        <p:spPr>
          <a:xfrm rot="16200000" flipH="1">
            <a:off x="71500" y="1088740"/>
            <a:ext cx="720080" cy="72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2699792" y="5157192"/>
            <a:ext cx="2258567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cooperation with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neutrino groups from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Warszawa, 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Kraków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Katowice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107504" y="4797152"/>
            <a:ext cx="185294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Active participation</a:t>
            </a:r>
          </a:p>
          <a:p>
            <a:r>
              <a:rPr lang="en-US" sz="1600" b="1" dirty="0" smtClean="0"/>
              <a:t>in: </a:t>
            </a:r>
          </a:p>
          <a:p>
            <a:r>
              <a:rPr lang="en-US" sz="1600" b="1" dirty="0" err="1" smtClean="0"/>
              <a:t>NuInt</a:t>
            </a:r>
            <a:r>
              <a:rPr lang="en-US" sz="1600" b="1" dirty="0" smtClean="0"/>
              <a:t> (every 1.5 y.) </a:t>
            </a:r>
          </a:p>
          <a:p>
            <a:r>
              <a:rPr lang="en-US" sz="1600" b="1" dirty="0" smtClean="0"/>
              <a:t>and </a:t>
            </a:r>
          </a:p>
          <a:p>
            <a:r>
              <a:rPr lang="en-US" sz="1600" b="1" dirty="0" err="1" smtClean="0"/>
              <a:t>NuFact</a:t>
            </a:r>
            <a:r>
              <a:rPr lang="en-US" sz="1600" b="1" dirty="0" smtClean="0"/>
              <a:t> (every y.)</a:t>
            </a:r>
          </a:p>
          <a:p>
            <a:r>
              <a:rPr lang="en-US" sz="1600" b="1" dirty="0" smtClean="0"/>
              <a:t>conferences</a:t>
            </a:r>
          </a:p>
        </p:txBody>
      </p:sp>
    </p:spTree>
  </p:cSld>
  <p:clrMapOvr>
    <a:masterClrMapping/>
  </p:clrMapOvr>
  <p:transition advTm="861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zaokrąglony 31"/>
          <p:cNvSpPr/>
          <p:nvPr/>
        </p:nvSpPr>
        <p:spPr>
          <a:xfrm>
            <a:off x="5076056" y="4077072"/>
            <a:ext cx="3888432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zaokrąglony 30"/>
          <p:cNvSpPr/>
          <p:nvPr/>
        </p:nvSpPr>
        <p:spPr>
          <a:xfrm>
            <a:off x="179512" y="3140968"/>
            <a:ext cx="4464496" cy="3528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77809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1 </a:t>
            </a:r>
            <a:r>
              <a:rPr lang="pl-PL" sz="2800" dirty="0" err="1" smtClean="0"/>
              <a:t>GeV</a:t>
            </a:r>
            <a:r>
              <a:rPr lang="pl-PL" sz="2800" dirty="0" smtClean="0"/>
              <a:t> </a:t>
            </a:r>
            <a:r>
              <a:rPr lang="pl-PL" sz="2800" dirty="0" err="1" smtClean="0">
                <a:latin typeface="Symbol" pitchFamily="18" charset="2"/>
              </a:rPr>
              <a:t>n</a:t>
            </a:r>
            <a:r>
              <a:rPr lang="pl-PL" sz="2800" dirty="0" err="1" smtClean="0"/>
              <a:t>’s</a:t>
            </a:r>
            <a:r>
              <a:rPr lang="pl-PL" sz="2800" dirty="0" smtClean="0"/>
              <a:t> </a:t>
            </a:r>
            <a:r>
              <a:rPr lang="pl-PL" sz="2800" dirty="0" smtClean="0">
                <a:sym typeface="Wingdings" pitchFamily="2" charset="2"/>
              </a:rPr>
              <a:t></a:t>
            </a:r>
            <a:r>
              <a:rPr lang="pl-PL" sz="2800" dirty="0" smtClean="0"/>
              <a:t> </a:t>
            </a:r>
            <a:r>
              <a:rPr lang="pl-PL" sz="2800" dirty="0" err="1" smtClean="0"/>
              <a:t>motivation</a:t>
            </a:r>
            <a:endParaRPr lang="pl-PL" sz="28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44336" y="836712"/>
            <a:ext cx="4130048" cy="3024594"/>
            <a:chOff x="3190" y="38"/>
            <a:chExt cx="2570" cy="2941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" y="38"/>
              <a:ext cx="2570" cy="266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3379" y="2749"/>
              <a:ext cx="1960" cy="23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400" dirty="0"/>
                <a:t>M. H. </a:t>
              </a:r>
              <a:r>
                <a:rPr lang="pl-PL" sz="1400" dirty="0" err="1"/>
                <a:t>Ahn</a:t>
              </a:r>
              <a:r>
                <a:rPr lang="pl-PL" sz="1400" dirty="0"/>
                <a:t>, </a:t>
              </a:r>
              <a:r>
                <a:rPr lang="pl-PL" sz="1400" dirty="0" err="1"/>
                <a:t>Phys.Rev</a:t>
              </a:r>
              <a:r>
                <a:rPr lang="pl-PL" sz="1400" dirty="0"/>
                <a:t>. D74 (2006) 072003 </a:t>
              </a: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514" y="1024"/>
              <a:ext cx="341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pl-PL" sz="2300" dirty="0" smtClean="0"/>
                <a:t>K2K</a:t>
              </a:r>
              <a:endParaRPr lang="pl-PL" sz="2300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188640"/>
            <a:ext cx="4499992" cy="2880320"/>
            <a:chOff x="0" y="188640"/>
            <a:chExt cx="5364088" cy="3312368"/>
          </a:xfrm>
        </p:grpSpPr>
        <p:sp>
          <p:nvSpPr>
            <p:cNvPr id="22" name="Prostokąt zaokrąglony 21"/>
            <p:cNvSpPr/>
            <p:nvPr/>
          </p:nvSpPr>
          <p:spPr>
            <a:xfrm>
              <a:off x="0" y="188640"/>
              <a:ext cx="5364088" cy="3312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1" name="Grupa 20"/>
            <p:cNvGrpSpPr/>
            <p:nvPr/>
          </p:nvGrpSpPr>
          <p:grpSpPr>
            <a:xfrm>
              <a:off x="251520" y="404664"/>
              <a:ext cx="4716016" cy="2751683"/>
              <a:chOff x="0" y="2854325"/>
              <a:chExt cx="4716016" cy="2751683"/>
            </a:xfrm>
          </p:grpSpPr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142875" y="2854325"/>
                <a:ext cx="4573141" cy="1006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pl-PL" sz="1600" b="1" dirty="0" smtClean="0"/>
                  <a:t>Neutrino </a:t>
                </a:r>
                <a:r>
                  <a:rPr lang="en-US" sz="1600" b="1" dirty="0" smtClean="0"/>
                  <a:t>Oscillation</a:t>
                </a:r>
                <a:r>
                  <a:rPr lang="pl-PL" sz="1600" b="1" dirty="0" smtClean="0"/>
                  <a:t>s</a:t>
                </a:r>
                <a:endParaRPr lang="en-US" sz="1600" b="1" dirty="0"/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700" u="sng" dirty="0"/>
                  <a:t>Disappearance</a:t>
                </a:r>
                <a:r>
                  <a:rPr lang="en-US" sz="1700" dirty="0"/>
                  <a:t> of </a:t>
                </a:r>
                <a:r>
                  <a:rPr lang="en-US" sz="1700" dirty="0" err="1"/>
                  <a:t>ν</a:t>
                </a:r>
                <a:r>
                  <a:rPr lang="en-US" sz="1700" baseline="-25000" dirty="0" err="1"/>
                  <a:t>μ</a:t>
                </a:r>
                <a:r>
                  <a:rPr lang="en-US" sz="1700" baseline="-25000" dirty="0"/>
                  <a:t> </a:t>
                </a:r>
                <a:r>
                  <a:rPr lang="en-US" sz="1700" dirty="0"/>
                  <a:t>(Far and Near Detectors</a:t>
                </a:r>
                <a:r>
                  <a:rPr lang="en-US" sz="1700" dirty="0" smtClean="0"/>
                  <a:t>)</a:t>
                </a:r>
                <a:endParaRPr lang="en-US" sz="1400" dirty="0"/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700" u="sng" dirty="0"/>
                  <a:t>Appearance</a:t>
                </a:r>
                <a:r>
                  <a:rPr lang="en-US" sz="1700" dirty="0"/>
                  <a:t> of </a:t>
                </a:r>
                <a:r>
                  <a:rPr lang="en-US" sz="1700" dirty="0" err="1"/>
                  <a:t>v</a:t>
                </a:r>
                <a:r>
                  <a:rPr lang="en-US" sz="1700" baseline="-25000" dirty="0" err="1"/>
                  <a:t>e</a:t>
                </a:r>
                <a:r>
                  <a:rPr lang="en-US" sz="1700" dirty="0"/>
                  <a:t>(T2K experiment</a:t>
                </a:r>
                <a:r>
                  <a:rPr lang="en-US" sz="1700" dirty="0" smtClean="0"/>
                  <a:t>)</a:t>
                </a:r>
                <a:endParaRPr lang="en-US" sz="1700" dirty="0"/>
              </a:p>
            </p:txBody>
          </p:sp>
          <p:grpSp>
            <p:nvGrpSpPr>
              <p:cNvPr id="20" name="Grupa 19"/>
              <p:cNvGrpSpPr/>
              <p:nvPr/>
            </p:nvGrpSpPr>
            <p:grpSpPr>
              <a:xfrm>
                <a:off x="0" y="3861048"/>
                <a:ext cx="3599657" cy="1744960"/>
                <a:chOff x="0" y="3861048"/>
                <a:chExt cx="3599657" cy="1744960"/>
              </a:xfrm>
            </p:grpSpPr>
            <p:graphicFrame>
              <p:nvGraphicFramePr>
                <p:cNvPr id="11" name="Object 16"/>
                <p:cNvGraphicFramePr>
                  <a:graphicFrameLocks noChangeAspect="1"/>
                </p:cNvGraphicFramePr>
                <p:nvPr/>
              </p:nvGraphicFramePr>
              <p:xfrm>
                <a:off x="0" y="4437112"/>
                <a:ext cx="631825" cy="661988"/>
              </p:xfrm>
              <a:graphic>
                <a:graphicData uri="http://schemas.openxmlformats.org/presentationml/2006/ole">
                  <p:oleObj spid="_x0000_s1026" name="Równanie" r:id="rId4" imgW="190440" imgH="241200" progId="Equation.3">
                    <p:embed/>
                  </p:oleObj>
                </a:graphicData>
              </a:graphic>
            </p:graphicFrame>
            <p:grpSp>
              <p:nvGrpSpPr>
                <p:cNvPr id="19" name="Grupa 18"/>
                <p:cNvGrpSpPr/>
                <p:nvPr/>
              </p:nvGrpSpPr>
              <p:grpSpPr>
                <a:xfrm>
                  <a:off x="539552" y="3861048"/>
                  <a:ext cx="3060105" cy="1744960"/>
                  <a:chOff x="539552" y="3861048"/>
                  <a:chExt cx="3060105" cy="1744960"/>
                </a:xfrm>
              </p:grpSpPr>
              <p:sp>
                <p:nvSpPr>
                  <p:cNvPr id="1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39552" y="4653136"/>
                    <a:ext cx="23042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endParaRPr lang="pl-PL"/>
                  </a:p>
                </p:txBody>
              </p:sp>
              <p:graphicFrame>
                <p:nvGraphicFramePr>
                  <p:cNvPr id="12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2627784" y="3933056"/>
                  <a:ext cx="287412" cy="625475"/>
                </p:xfrm>
                <a:graphic>
                  <a:graphicData uri="http://schemas.openxmlformats.org/presentationml/2006/ole">
                    <p:oleObj spid="_x0000_s1027" name="Równanie" r:id="rId5" imgW="164880" imgH="22860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3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2627784" y="4797152"/>
                  <a:ext cx="410790" cy="621879"/>
                </p:xfrm>
                <a:graphic>
                  <a:graphicData uri="http://schemas.openxmlformats.org/presentationml/2006/ole">
                    <p:oleObj spid="_x0000_s1028" name="Równanie" r:id="rId6" imgW="164880" imgH="228600" progId="Equation.3">
                      <p:embed/>
                    </p:oleObj>
                  </a:graphicData>
                </a:graphic>
              </p:graphicFrame>
              <p:sp>
                <p:nvSpPr>
                  <p:cNvPr id="1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1600" y="4221088"/>
                    <a:ext cx="1435100" cy="30480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/>
                      <a:t>T2K experiment</a:t>
                    </a:r>
                  </a:p>
                </p:txBody>
              </p:sp>
              <p:sp>
                <p:nvSpPr>
                  <p:cNvPr id="1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7744" y="3861048"/>
                    <a:ext cx="1331913" cy="30480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400" u="sng" dirty="0"/>
                      <a:t>Appearance</a:t>
                    </a:r>
                    <a:endParaRPr lang="pl-PL" sz="1400" dirty="0"/>
                  </a:p>
                </p:txBody>
              </p:sp>
              <p:sp>
                <p:nvSpPr>
                  <p:cNvPr id="16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5301208"/>
                    <a:ext cx="1376363" cy="30480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u="sng" dirty="0"/>
                      <a:t>Disappearance</a:t>
                    </a:r>
                    <a:endParaRPr lang="pl-PL" sz="1400" u="sng" dirty="0"/>
                  </a:p>
                </p:txBody>
              </p:sp>
              <p:sp>
                <p:nvSpPr>
                  <p:cNvPr id="17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552" y="5085184"/>
                    <a:ext cx="1554163" cy="30480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/>
                      <a:t>E about 700 </a:t>
                    </a:r>
                    <a:r>
                      <a:rPr lang="en-US" sz="1400" dirty="0" err="1"/>
                      <a:t>MeV</a:t>
                    </a:r>
                    <a:endParaRPr lang="en-US" sz="1400" dirty="0"/>
                  </a:p>
                </p:txBody>
              </p:sp>
            </p:grpSp>
          </p:grpSp>
        </p:grpSp>
      </p:grpSp>
      <p:sp>
        <p:nvSpPr>
          <p:cNvPr id="24" name="pole tekstowe 23"/>
          <p:cNvSpPr txBox="1"/>
          <p:nvPr/>
        </p:nvSpPr>
        <p:spPr>
          <a:xfrm>
            <a:off x="251520" y="3645024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Neutrino</a:t>
            </a:r>
            <a:r>
              <a:rPr lang="pl-PL" b="1" dirty="0" smtClean="0"/>
              <a:t> </a:t>
            </a:r>
            <a:r>
              <a:rPr lang="en-US" b="1" dirty="0" smtClean="0"/>
              <a:t>oscillation experiments </a:t>
            </a:r>
            <a:r>
              <a:rPr lang="pl-PL" b="1" dirty="0" smtClean="0"/>
              <a:t> </a:t>
            </a:r>
          </a:p>
          <a:p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smtClean="0"/>
              <a:t>a</a:t>
            </a:r>
            <a:r>
              <a:rPr lang="en-US" dirty="0" smtClean="0"/>
              <a:t> need to constrain better systematic errors.</a:t>
            </a:r>
            <a:r>
              <a:rPr lang="pl-PL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neutrino-nucleon</a:t>
            </a:r>
            <a:r>
              <a:rPr lang="pl-PL" dirty="0" smtClean="0"/>
              <a:t> </a:t>
            </a:r>
            <a:r>
              <a:rPr lang="en-US" dirty="0" smtClean="0"/>
              <a:t>cross sections</a:t>
            </a:r>
            <a:r>
              <a:rPr lang="pl-PL" dirty="0" smtClean="0"/>
              <a:t> </a:t>
            </a:r>
            <a:r>
              <a:rPr lang="en-US" dirty="0" smtClean="0"/>
              <a:t>uncertainties are still around 20-30\%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endParaRPr lang="pl-PL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 all the cross section measurement experiments the neutrino flux was known with a poor precision</a:t>
            </a:r>
            <a:r>
              <a:rPr lang="pl-PL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interactions occur on nuclei</a:t>
            </a:r>
            <a:r>
              <a:rPr lang="pl-PL" dirty="0" smtClean="0"/>
              <a:t> </a:t>
            </a:r>
            <a:r>
              <a:rPr lang="en-US" dirty="0" smtClean="0"/>
              <a:t>with many complications coming from nuclear effects.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397887" y="3284984"/>
            <a:ext cx="28059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b="1" dirty="0" smtClean="0"/>
              <a:t>Rather </a:t>
            </a:r>
            <a:r>
              <a:rPr lang="pl-PL" b="1" dirty="0" err="1" smtClean="0"/>
              <a:t>Practical</a:t>
            </a:r>
            <a:r>
              <a:rPr lang="pl-PL" b="1" dirty="0" smtClean="0"/>
              <a:t> </a:t>
            </a:r>
            <a:r>
              <a:rPr lang="pl-PL" b="1" dirty="0" err="1" smtClean="0"/>
              <a:t>Motivation</a:t>
            </a:r>
            <a:endParaRPr lang="pl-PL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609134" y="4149080"/>
            <a:ext cx="256326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b="1" dirty="0" err="1" smtClean="0"/>
              <a:t>Fundemental</a:t>
            </a:r>
            <a:r>
              <a:rPr lang="pl-PL" b="1" dirty="0" smtClean="0"/>
              <a:t> </a:t>
            </a:r>
            <a:r>
              <a:rPr lang="pl-PL" b="1" dirty="0" err="1" smtClean="0"/>
              <a:t>Motivation</a:t>
            </a:r>
            <a:endParaRPr lang="pl-PL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220072" y="450912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Neutrino</a:t>
            </a:r>
            <a:r>
              <a:rPr lang="pl-PL" b="1" dirty="0" smtClean="0"/>
              <a:t>, </a:t>
            </a:r>
            <a:r>
              <a:rPr lang="pl-PL" b="1" dirty="0" err="1" smtClean="0"/>
              <a:t>electron</a:t>
            </a:r>
            <a:r>
              <a:rPr lang="pl-PL" b="1" dirty="0" smtClean="0"/>
              <a:t> – </a:t>
            </a:r>
            <a:r>
              <a:rPr lang="pl-PL" b="1" dirty="0" err="1" smtClean="0"/>
              <a:t>nucleon</a:t>
            </a:r>
            <a:r>
              <a:rPr lang="pl-PL" b="1" dirty="0" smtClean="0"/>
              <a:t>, </a:t>
            </a:r>
            <a:r>
              <a:rPr lang="pl-PL" b="1" dirty="0" err="1" smtClean="0"/>
              <a:t>nuclei</a:t>
            </a:r>
            <a:r>
              <a:rPr lang="pl-PL" b="1" dirty="0" smtClean="0"/>
              <a:t> </a:t>
            </a:r>
            <a:r>
              <a:rPr lang="pl-PL" b="1" dirty="0" err="1" smtClean="0"/>
              <a:t>scattering</a:t>
            </a:r>
            <a:endParaRPr lang="pl-PL" b="1" dirty="0" smtClean="0"/>
          </a:p>
          <a:p>
            <a:pPr>
              <a:buFont typeface="Wingdings"/>
              <a:buChar char="à"/>
            </a:pPr>
            <a:r>
              <a:rPr lang="pl-PL" dirty="0" err="1" smtClean="0">
                <a:sym typeface="Wingdings" pitchFamily="2" charset="2"/>
              </a:rPr>
              <a:t>weak</a:t>
            </a:r>
            <a:r>
              <a:rPr lang="pl-PL" dirty="0" smtClean="0">
                <a:sym typeface="Wingdings" pitchFamily="2" charset="2"/>
              </a:rPr>
              <a:t>, </a:t>
            </a:r>
            <a:r>
              <a:rPr lang="pl-PL" dirty="0" err="1" smtClean="0">
                <a:sym typeface="Wingdings" pitchFamily="2" charset="2"/>
              </a:rPr>
              <a:t>electromagnetic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probe</a:t>
            </a:r>
            <a:r>
              <a:rPr lang="pl-PL" dirty="0" smtClean="0">
                <a:sym typeface="Wingdings" pitchFamily="2" charset="2"/>
              </a:rPr>
              <a:t> of </a:t>
            </a:r>
            <a:r>
              <a:rPr lang="pl-PL" dirty="0" err="1" smtClean="0">
                <a:sym typeface="Wingdings" pitchFamily="2" charset="2"/>
              </a:rPr>
              <a:t>the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nucleon</a:t>
            </a:r>
            <a:r>
              <a:rPr lang="pl-PL" dirty="0" smtClean="0">
                <a:sym typeface="Wingdings" pitchFamily="2" charset="2"/>
              </a:rPr>
              <a:t>, </a:t>
            </a:r>
            <a:r>
              <a:rPr lang="pl-PL" dirty="0" err="1" smtClean="0">
                <a:sym typeface="Wingdings" pitchFamily="2" charset="2"/>
              </a:rPr>
              <a:t>nuclei</a:t>
            </a:r>
            <a:endParaRPr lang="pl-PL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pl-PL" dirty="0" err="1" smtClean="0">
                <a:sym typeface="Wingdings" pitchFamily="2" charset="2"/>
              </a:rPr>
              <a:t>Electrweak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structure</a:t>
            </a:r>
            <a:r>
              <a:rPr lang="pl-PL" dirty="0" smtClean="0">
                <a:sym typeface="Wingdings" pitchFamily="2" charset="2"/>
              </a:rPr>
              <a:t> of </a:t>
            </a:r>
            <a:r>
              <a:rPr lang="pl-PL" dirty="0" err="1" smtClean="0">
                <a:sym typeface="Wingdings" pitchFamily="2" charset="2"/>
              </a:rPr>
              <a:t>hadrons</a:t>
            </a:r>
            <a:endParaRPr lang="pl-PL" dirty="0"/>
          </a:p>
        </p:txBody>
      </p:sp>
      <p:grpSp>
        <p:nvGrpSpPr>
          <p:cNvPr id="28" name="Grupa 27"/>
          <p:cNvGrpSpPr/>
          <p:nvPr/>
        </p:nvGrpSpPr>
        <p:grpSpPr>
          <a:xfrm>
            <a:off x="7179388" y="6274036"/>
            <a:ext cx="1857108" cy="467332"/>
            <a:chOff x="2708176" y="5653697"/>
            <a:chExt cx="1857108" cy="467332"/>
          </a:xfrm>
        </p:grpSpPr>
        <p:sp>
          <p:nvSpPr>
            <p:cNvPr id="29" name="pole tekstowe 28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5213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T2K</a:t>
            </a:r>
            <a:br>
              <a:rPr lang="pl-PL" dirty="0" smtClean="0"/>
            </a:br>
            <a:r>
              <a:rPr lang="pl-PL" dirty="0" err="1" smtClean="0"/>
              <a:t>Experiment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5" name="pole tekstowe 4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http://t2k-experiment.org/wp-content/uploads/t2k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086225" cy="381000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355976" y="1556792"/>
            <a:ext cx="460851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err="1" smtClean="0"/>
              <a:t>Measurement</a:t>
            </a:r>
            <a:r>
              <a:rPr lang="pl-PL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μ</a:t>
            </a:r>
            <a:r>
              <a:rPr lang="en-US" dirty="0" smtClean="0"/>
              <a:t> →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e</a:t>
            </a:r>
            <a:r>
              <a:rPr lang="en-US" dirty="0" smtClean="0"/>
              <a:t> (i.e., the confirmation that θ</a:t>
            </a:r>
            <a:r>
              <a:rPr lang="en-US" baseline="-25000" dirty="0" smtClean="0"/>
              <a:t>13</a:t>
            </a:r>
            <a:r>
              <a:rPr lang="en-US" dirty="0" smtClean="0"/>
              <a:t> &gt; 0)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precision measurements of oscillation parameters in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μ</a:t>
            </a:r>
            <a:r>
              <a:rPr lang="en-US" dirty="0" smtClean="0"/>
              <a:t> disappearance;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a search for sterile components in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μ</a:t>
            </a:r>
            <a:r>
              <a:rPr lang="en-US" dirty="0" smtClean="0"/>
              <a:t> disappearance by observation </a:t>
            </a:r>
            <a:endParaRPr lang="pl-PL" dirty="0" smtClean="0"/>
          </a:p>
          <a:p>
            <a:r>
              <a:rPr lang="en-US" dirty="0" smtClean="0"/>
              <a:t>of neutral-current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4293096"/>
            <a:ext cx="5407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T2K collaboration has about 500 members from </a:t>
            </a:r>
            <a:endParaRPr lang="pl-PL" dirty="0" smtClean="0"/>
          </a:p>
          <a:p>
            <a:r>
              <a:rPr lang="en-US" dirty="0" smtClean="0"/>
              <a:t>56 institutes in 11 countries.</a:t>
            </a:r>
            <a:endParaRPr lang="pl-PL" dirty="0" smtClean="0"/>
          </a:p>
          <a:p>
            <a:r>
              <a:rPr lang="pl-PL" b="1" dirty="0" smtClean="0"/>
              <a:t>We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only</a:t>
            </a:r>
            <a:r>
              <a:rPr lang="pl-PL" b="1" dirty="0" smtClean="0"/>
              <a:t> </a:t>
            </a:r>
            <a:r>
              <a:rPr lang="pl-PL" b="1" dirty="0" err="1" smtClean="0"/>
              <a:t>theoretical</a:t>
            </a:r>
            <a:r>
              <a:rPr lang="pl-PL" b="1" dirty="0" smtClean="0"/>
              <a:t> group </a:t>
            </a:r>
            <a:r>
              <a:rPr lang="pl-PL" b="1" dirty="0" err="1" smtClean="0"/>
              <a:t>in</a:t>
            </a:r>
            <a:r>
              <a:rPr lang="pl-PL" b="1" dirty="0" smtClean="0"/>
              <a:t> T2K</a:t>
            </a:r>
          </a:p>
          <a:p>
            <a:r>
              <a:rPr lang="pl-PL" b="1" dirty="0" smtClean="0"/>
              <a:t>(J. Sobczyk, T. Golan, J. Żmuda): software development</a:t>
            </a:r>
          </a:p>
          <a:p>
            <a:endParaRPr lang="pl-PL" b="1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523" y="3933056"/>
            <a:ext cx="3054477" cy="22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611560" y="6021288"/>
            <a:ext cx="333578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Phys.Rev.Lett</a:t>
            </a:r>
            <a:r>
              <a:rPr lang="pl-PL" b="1" dirty="0" smtClean="0"/>
              <a:t>. 107 (2011) 041801</a:t>
            </a:r>
          </a:p>
          <a:p>
            <a:r>
              <a:rPr lang="pl-PL" b="1" dirty="0" err="1" smtClean="0"/>
              <a:t>Phys.Rev</a:t>
            </a:r>
            <a:r>
              <a:rPr lang="pl-PL" b="1" dirty="0" smtClean="0"/>
              <a:t>. D85 (2012) 031103</a:t>
            </a:r>
            <a:endParaRPr lang="pl-PL" dirty="0"/>
          </a:p>
        </p:txBody>
      </p:sp>
    </p:spTree>
  </p:cSld>
  <p:clrMapOvr>
    <a:masterClrMapping/>
  </p:clrMapOvr>
  <p:transition advTm="2583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1 </a:t>
            </a:r>
            <a:r>
              <a:rPr lang="pl-PL" dirty="0" err="1" smtClean="0"/>
              <a:t>GeV</a:t>
            </a:r>
            <a:r>
              <a:rPr lang="pl-PL" dirty="0" smtClean="0"/>
              <a:t> neutrino </a:t>
            </a:r>
            <a:r>
              <a:rPr lang="pl-PL" dirty="0" err="1" smtClean="0"/>
              <a:t>scattering</a:t>
            </a:r>
            <a:r>
              <a:rPr lang="pl-PL" dirty="0" smtClean="0"/>
              <a:t> </a:t>
            </a:r>
            <a:r>
              <a:rPr lang="pl-PL" dirty="0" err="1" smtClean="0"/>
              <a:t>off</a:t>
            </a:r>
            <a:r>
              <a:rPr lang="pl-PL" dirty="0" smtClean="0"/>
              <a:t> </a:t>
            </a:r>
            <a:r>
              <a:rPr lang="pl-PL" dirty="0" err="1" smtClean="0"/>
              <a:t>nucleons</a:t>
            </a:r>
            <a:r>
              <a:rPr lang="pl-PL" dirty="0" smtClean="0"/>
              <a:t>, </a:t>
            </a:r>
            <a:r>
              <a:rPr lang="pl-PL" dirty="0" err="1" smtClean="0"/>
              <a:t>nuclei</a:t>
            </a:r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7" name="pole tekstowe 6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68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rostokąt zaokrąglony 107"/>
          <p:cNvSpPr/>
          <p:nvPr/>
        </p:nvSpPr>
        <p:spPr>
          <a:xfrm>
            <a:off x="4788024" y="3861048"/>
            <a:ext cx="4104456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6" name="Prostokąt zaokrąglony 105"/>
          <p:cNvSpPr/>
          <p:nvPr/>
        </p:nvSpPr>
        <p:spPr>
          <a:xfrm>
            <a:off x="0" y="1052736"/>
            <a:ext cx="6588224" cy="34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297560" cy="836712"/>
          </a:xfrm>
        </p:spPr>
        <p:txBody>
          <a:bodyPr/>
          <a:lstStyle/>
          <a:p>
            <a:r>
              <a:rPr lang="pl-PL" dirty="0" err="1" smtClean="0">
                <a:latin typeface="Symbol" pitchFamily="18" charset="2"/>
              </a:rPr>
              <a:t>n</a:t>
            </a:r>
            <a:r>
              <a:rPr lang="pl-PL" dirty="0" err="1" smtClean="0"/>
              <a:t>-nucleon</a:t>
            </a:r>
            <a:endParaRPr lang="pl-PL" dirty="0"/>
          </a:p>
        </p:txBody>
      </p:sp>
      <p:grpSp>
        <p:nvGrpSpPr>
          <p:cNvPr id="105" name="Grupa 104"/>
          <p:cNvGrpSpPr/>
          <p:nvPr/>
        </p:nvGrpSpPr>
        <p:grpSpPr>
          <a:xfrm>
            <a:off x="5796136" y="72008"/>
            <a:ext cx="3240360" cy="1700808"/>
            <a:chOff x="3491880" y="0"/>
            <a:chExt cx="3240360" cy="1700808"/>
          </a:xfrm>
        </p:grpSpPr>
        <p:sp>
          <p:nvSpPr>
            <p:cNvPr id="104" name="Prostokąt zaokrąglony 103"/>
            <p:cNvSpPr/>
            <p:nvPr/>
          </p:nvSpPr>
          <p:spPr>
            <a:xfrm>
              <a:off x="3491880" y="0"/>
              <a:ext cx="3240360" cy="17008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1" name="Grupa 50"/>
            <p:cNvGrpSpPr/>
            <p:nvPr/>
          </p:nvGrpSpPr>
          <p:grpSpPr>
            <a:xfrm>
              <a:off x="3779912" y="0"/>
              <a:ext cx="2736304" cy="1584176"/>
              <a:chOff x="323528" y="1196752"/>
              <a:chExt cx="3384376" cy="1944216"/>
            </a:xfrm>
          </p:grpSpPr>
          <p:sp>
            <p:nvSpPr>
              <p:cNvPr id="11" name="Freeform 106"/>
              <p:cNvSpPr>
                <a:spLocks/>
              </p:cNvSpPr>
              <p:nvPr/>
            </p:nvSpPr>
            <p:spPr bwMode="auto">
              <a:xfrm rot="2054247">
                <a:off x="1259632" y="2420888"/>
                <a:ext cx="511700" cy="224261"/>
              </a:xfrm>
              <a:custGeom>
                <a:avLst/>
                <a:gdLst/>
                <a:ahLst/>
                <a:cxnLst>
                  <a:cxn ang="0">
                    <a:pos x="1361" y="69"/>
                  </a:cxn>
                  <a:cxn ang="0">
                    <a:pos x="1088" y="23"/>
                  </a:cxn>
                  <a:cxn ang="0">
                    <a:pos x="1043" y="205"/>
                  </a:cxn>
                  <a:cxn ang="0">
                    <a:pos x="725" y="114"/>
                  </a:cxn>
                  <a:cxn ang="0">
                    <a:pos x="680" y="341"/>
                  </a:cxn>
                  <a:cxn ang="0">
                    <a:pos x="272" y="205"/>
                  </a:cxn>
                  <a:cxn ang="0">
                    <a:pos x="181" y="522"/>
                  </a:cxn>
                  <a:cxn ang="0">
                    <a:pos x="0" y="477"/>
                  </a:cxn>
                </a:cxnLst>
                <a:rect l="0" t="0" r="r" b="b"/>
                <a:pathLst>
                  <a:path w="1361" h="567">
                    <a:moveTo>
                      <a:pt x="1361" y="69"/>
                    </a:moveTo>
                    <a:cubicBezTo>
                      <a:pt x="1251" y="34"/>
                      <a:pt x="1141" y="0"/>
                      <a:pt x="1088" y="23"/>
                    </a:cubicBezTo>
                    <a:cubicBezTo>
                      <a:pt x="1035" y="46"/>
                      <a:pt x="1103" y="190"/>
                      <a:pt x="1043" y="205"/>
                    </a:cubicBezTo>
                    <a:cubicBezTo>
                      <a:pt x="983" y="220"/>
                      <a:pt x="785" y="91"/>
                      <a:pt x="725" y="114"/>
                    </a:cubicBezTo>
                    <a:cubicBezTo>
                      <a:pt x="665" y="137"/>
                      <a:pt x="755" y="326"/>
                      <a:pt x="680" y="341"/>
                    </a:cubicBezTo>
                    <a:cubicBezTo>
                      <a:pt x="605" y="356"/>
                      <a:pt x="355" y="175"/>
                      <a:pt x="272" y="205"/>
                    </a:cubicBezTo>
                    <a:cubicBezTo>
                      <a:pt x="189" y="235"/>
                      <a:pt x="226" y="477"/>
                      <a:pt x="181" y="522"/>
                    </a:cubicBezTo>
                    <a:cubicBezTo>
                      <a:pt x="136" y="567"/>
                      <a:pt x="68" y="522"/>
                      <a:pt x="0" y="477"/>
                    </a:cubicBezTo>
                  </a:path>
                </a:pathLst>
              </a:cu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>
                      <a:alpha val="56000"/>
                    </a:srgbClr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323528" y="213285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>
                    <a:latin typeface="Symbol" pitchFamily="18" charset="2"/>
                  </a:rPr>
                  <a:t>n</a:t>
                </a:r>
                <a:endParaRPr lang="pl-PL" dirty="0">
                  <a:latin typeface="Symbol" pitchFamily="18" charset="2"/>
                </a:endParaRPr>
              </a:p>
            </p:txBody>
          </p:sp>
          <p:cxnSp>
            <p:nvCxnSpPr>
              <p:cNvPr id="28" name="Łącznik prosty ze strzałką 27"/>
              <p:cNvCxnSpPr/>
              <p:nvPr/>
            </p:nvCxnSpPr>
            <p:spPr>
              <a:xfrm flipV="1">
                <a:off x="323528" y="2420888"/>
                <a:ext cx="864096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ze strzałką 29"/>
              <p:cNvCxnSpPr/>
              <p:nvPr/>
            </p:nvCxnSpPr>
            <p:spPr>
              <a:xfrm flipV="1">
                <a:off x="1259632" y="1196752"/>
                <a:ext cx="1224136" cy="11521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pole tekstowe 30"/>
              <p:cNvSpPr txBox="1"/>
              <p:nvPr/>
            </p:nvSpPr>
            <p:spPr>
              <a:xfrm>
                <a:off x="1619672" y="14127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>
                    <a:latin typeface="Symbol" pitchFamily="18" charset="2"/>
                  </a:rPr>
                  <a:t>m</a:t>
                </a:r>
                <a:r>
                  <a:rPr lang="pl-PL" baseline="30000" dirty="0" smtClean="0">
                    <a:latin typeface="Symbol" pitchFamily="18" charset="2"/>
                  </a:rPr>
                  <a:t>-</a:t>
                </a:r>
                <a:endParaRPr lang="pl-PL" dirty="0">
                  <a:latin typeface="Symbol" pitchFamily="18" charset="2"/>
                </a:endParaRPr>
              </a:p>
            </p:txBody>
          </p:sp>
          <p:cxnSp>
            <p:nvCxnSpPr>
              <p:cNvPr id="34" name="Łącznik prosty ze strzałką 33"/>
              <p:cNvCxnSpPr/>
              <p:nvPr/>
            </p:nvCxnSpPr>
            <p:spPr>
              <a:xfrm flipV="1">
                <a:off x="611560" y="2708920"/>
                <a:ext cx="1080120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ze strzałką 36"/>
              <p:cNvCxnSpPr/>
              <p:nvPr/>
            </p:nvCxnSpPr>
            <p:spPr>
              <a:xfrm flipV="1">
                <a:off x="1835696" y="1700808"/>
                <a:ext cx="1872208" cy="936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pole tekstowe 37"/>
              <p:cNvSpPr txBox="1"/>
              <p:nvPr/>
            </p:nvSpPr>
            <p:spPr>
              <a:xfrm>
                <a:off x="3131840" y="198884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p</a:t>
                </a:r>
                <a:endParaRPr lang="pl-PL" dirty="0"/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>
                <a:off x="539552" y="1700808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/>
                  <a:t>QE</a:t>
                </a:r>
                <a:endParaRPr lang="pl-PL" b="1" dirty="0"/>
              </a:p>
            </p:txBody>
          </p:sp>
        </p:grpSp>
      </p:grpSp>
      <p:grpSp>
        <p:nvGrpSpPr>
          <p:cNvPr id="79" name="Grupa 78"/>
          <p:cNvGrpSpPr/>
          <p:nvPr/>
        </p:nvGrpSpPr>
        <p:grpSpPr>
          <a:xfrm>
            <a:off x="323528" y="1052736"/>
            <a:ext cx="3024336" cy="1593468"/>
            <a:chOff x="395536" y="2924944"/>
            <a:chExt cx="4032448" cy="2241540"/>
          </a:xfrm>
        </p:grpSpPr>
        <p:sp>
          <p:nvSpPr>
            <p:cNvPr id="35" name="pole tekstowe 34"/>
            <p:cNvSpPr txBox="1"/>
            <p:nvPr/>
          </p:nvSpPr>
          <p:spPr>
            <a:xfrm>
              <a:off x="755576" y="306896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n</a:t>
              </a:r>
              <a:endParaRPr lang="pl-PL" dirty="0"/>
            </a:p>
          </p:txBody>
        </p:sp>
        <p:sp>
          <p:nvSpPr>
            <p:cNvPr id="41" name="Freeform 106"/>
            <p:cNvSpPr>
              <a:spLocks/>
            </p:cNvSpPr>
            <p:nvPr/>
          </p:nvSpPr>
          <p:spPr bwMode="auto">
            <a:xfrm rot="2054247">
              <a:off x="1412032" y="4149080"/>
              <a:ext cx="511700" cy="224261"/>
            </a:xfrm>
            <a:custGeom>
              <a:avLst/>
              <a:gdLst/>
              <a:ahLst/>
              <a:cxnLst>
                <a:cxn ang="0">
                  <a:pos x="1361" y="69"/>
                </a:cxn>
                <a:cxn ang="0">
                  <a:pos x="1088" y="23"/>
                </a:cxn>
                <a:cxn ang="0">
                  <a:pos x="1043" y="205"/>
                </a:cxn>
                <a:cxn ang="0">
                  <a:pos x="725" y="114"/>
                </a:cxn>
                <a:cxn ang="0">
                  <a:pos x="680" y="341"/>
                </a:cxn>
                <a:cxn ang="0">
                  <a:pos x="272" y="205"/>
                </a:cxn>
                <a:cxn ang="0">
                  <a:pos x="181" y="522"/>
                </a:cxn>
                <a:cxn ang="0">
                  <a:pos x="0" y="477"/>
                </a:cxn>
              </a:cxnLst>
              <a:rect l="0" t="0" r="r" b="b"/>
              <a:pathLst>
                <a:path w="1361" h="567">
                  <a:moveTo>
                    <a:pt x="1361" y="69"/>
                  </a:moveTo>
                  <a:cubicBezTo>
                    <a:pt x="1251" y="34"/>
                    <a:pt x="1141" y="0"/>
                    <a:pt x="1088" y="23"/>
                  </a:cubicBezTo>
                  <a:cubicBezTo>
                    <a:pt x="1035" y="46"/>
                    <a:pt x="1103" y="190"/>
                    <a:pt x="1043" y="205"/>
                  </a:cubicBezTo>
                  <a:cubicBezTo>
                    <a:pt x="983" y="220"/>
                    <a:pt x="785" y="91"/>
                    <a:pt x="725" y="114"/>
                  </a:cubicBezTo>
                  <a:cubicBezTo>
                    <a:pt x="665" y="137"/>
                    <a:pt x="755" y="326"/>
                    <a:pt x="680" y="341"/>
                  </a:cubicBezTo>
                  <a:cubicBezTo>
                    <a:pt x="605" y="356"/>
                    <a:pt x="355" y="175"/>
                    <a:pt x="272" y="205"/>
                  </a:cubicBezTo>
                  <a:cubicBezTo>
                    <a:pt x="189" y="235"/>
                    <a:pt x="226" y="477"/>
                    <a:pt x="181" y="522"/>
                  </a:cubicBezTo>
                  <a:cubicBezTo>
                    <a:pt x="136" y="567"/>
                    <a:pt x="68" y="522"/>
                    <a:pt x="0" y="477"/>
                  </a:cubicBezTo>
                </a:path>
              </a:pathLst>
            </a:cu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6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475928" y="386104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n</a:t>
              </a:r>
              <a:endParaRPr lang="pl-PL" dirty="0">
                <a:latin typeface="Symbol" pitchFamily="18" charset="2"/>
              </a:endParaRPr>
            </a:p>
          </p:txBody>
        </p:sp>
        <p:cxnSp>
          <p:nvCxnSpPr>
            <p:cNvPr id="43" name="Łącznik prosty ze strzałką 42"/>
            <p:cNvCxnSpPr/>
            <p:nvPr/>
          </p:nvCxnSpPr>
          <p:spPr>
            <a:xfrm flipV="1">
              <a:off x="475928" y="4149080"/>
              <a:ext cx="864096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 flipV="1">
              <a:off x="1412032" y="2924944"/>
              <a:ext cx="1224136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pole tekstowe 44"/>
            <p:cNvSpPr txBox="1"/>
            <p:nvPr/>
          </p:nvSpPr>
          <p:spPr>
            <a:xfrm>
              <a:off x="1772072" y="314096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m</a:t>
              </a:r>
              <a:r>
                <a:rPr lang="pl-PL" baseline="30000" dirty="0" smtClean="0">
                  <a:latin typeface="Symbol" pitchFamily="18" charset="2"/>
                </a:rPr>
                <a:t>-</a:t>
              </a:r>
              <a:endParaRPr lang="pl-PL" dirty="0">
                <a:latin typeface="Symbol" pitchFamily="18" charset="2"/>
              </a:endParaRPr>
            </a:p>
          </p:txBody>
        </p:sp>
        <p:cxnSp>
          <p:nvCxnSpPr>
            <p:cNvPr id="46" name="Łącznik prosty ze strzałką 45"/>
            <p:cNvCxnSpPr/>
            <p:nvPr/>
          </p:nvCxnSpPr>
          <p:spPr>
            <a:xfrm flipV="1">
              <a:off x="763960" y="4437112"/>
              <a:ext cx="108012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pole tekstowe 46"/>
            <p:cNvSpPr txBox="1"/>
            <p:nvPr/>
          </p:nvSpPr>
          <p:spPr>
            <a:xfrm>
              <a:off x="907976" y="479715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n</a:t>
              </a:r>
              <a:endParaRPr lang="pl-PL" dirty="0"/>
            </a:p>
          </p:txBody>
        </p:sp>
        <p:cxnSp>
          <p:nvCxnSpPr>
            <p:cNvPr id="48" name="Łącznik prosty ze strzałką 47"/>
            <p:cNvCxnSpPr/>
            <p:nvPr/>
          </p:nvCxnSpPr>
          <p:spPr>
            <a:xfrm flipV="1">
              <a:off x="1988096" y="3861048"/>
              <a:ext cx="1071736" cy="50405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pole tekstowe 48"/>
            <p:cNvSpPr txBox="1"/>
            <p:nvPr/>
          </p:nvSpPr>
          <p:spPr>
            <a:xfrm>
              <a:off x="2411760" y="422108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D,...</a:t>
              </a:r>
              <a:endParaRPr lang="pl-PL" dirty="0">
                <a:latin typeface="Symbol" pitchFamily="18" charset="2"/>
              </a:endParaRPr>
            </a:p>
          </p:txBody>
        </p:sp>
        <p:sp>
          <p:nvSpPr>
            <p:cNvPr id="50" name="pole tekstowe 49"/>
            <p:cNvSpPr txBox="1"/>
            <p:nvPr/>
          </p:nvSpPr>
          <p:spPr>
            <a:xfrm>
              <a:off x="395536" y="3429000"/>
              <a:ext cx="1221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SPP </a:t>
              </a:r>
              <a:r>
                <a:rPr lang="pl-PL" b="1" dirty="0" smtClean="0">
                  <a:sym typeface="Wingdings" pitchFamily="2" charset="2"/>
                </a:rPr>
                <a:t> RES</a:t>
              </a:r>
              <a:endParaRPr lang="pl-PL" b="1" dirty="0"/>
            </a:p>
          </p:txBody>
        </p:sp>
        <p:cxnSp>
          <p:nvCxnSpPr>
            <p:cNvPr id="54" name="Łącznik prosty ze strzałką 53"/>
            <p:cNvCxnSpPr/>
            <p:nvPr/>
          </p:nvCxnSpPr>
          <p:spPr>
            <a:xfrm flipV="1">
              <a:off x="3059832" y="2996952"/>
              <a:ext cx="21602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pole tekstowe 54"/>
            <p:cNvSpPr txBox="1"/>
            <p:nvPr/>
          </p:nvSpPr>
          <p:spPr>
            <a:xfrm>
              <a:off x="3419872" y="328498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</a:t>
              </a:r>
              <a:endParaRPr lang="pl-PL" dirty="0"/>
            </a:p>
          </p:txBody>
        </p:sp>
        <p:cxnSp>
          <p:nvCxnSpPr>
            <p:cNvPr id="57" name="Łącznik prosty ze strzałką 56"/>
            <p:cNvCxnSpPr/>
            <p:nvPr/>
          </p:nvCxnSpPr>
          <p:spPr>
            <a:xfrm flipV="1">
              <a:off x="3131840" y="3645024"/>
              <a:ext cx="129614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pole tekstowe 57"/>
            <p:cNvSpPr txBox="1"/>
            <p:nvPr/>
          </p:nvSpPr>
          <p:spPr>
            <a:xfrm>
              <a:off x="3635896" y="3933056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p</a:t>
              </a:r>
              <a:r>
                <a:rPr lang="pl-PL" baseline="30000" dirty="0" smtClean="0">
                  <a:latin typeface="Symbol" pitchFamily="18" charset="2"/>
                </a:rPr>
                <a:t>+</a:t>
              </a:r>
              <a:endParaRPr lang="pl-PL" dirty="0">
                <a:latin typeface="Symbol" pitchFamily="18" charset="2"/>
              </a:endParaRPr>
            </a:p>
          </p:txBody>
        </p:sp>
      </p:grpSp>
      <p:grpSp>
        <p:nvGrpSpPr>
          <p:cNvPr id="78" name="Grupa 77"/>
          <p:cNvGrpSpPr/>
          <p:nvPr/>
        </p:nvGrpSpPr>
        <p:grpSpPr>
          <a:xfrm>
            <a:off x="3419872" y="1518651"/>
            <a:ext cx="3096344" cy="1559601"/>
            <a:chOff x="4499992" y="2670867"/>
            <a:chExt cx="4032448" cy="1991561"/>
          </a:xfrm>
        </p:grpSpPr>
        <p:sp>
          <p:nvSpPr>
            <p:cNvPr id="59" name="pole tekstowe 58"/>
            <p:cNvSpPr txBox="1"/>
            <p:nvPr/>
          </p:nvSpPr>
          <p:spPr>
            <a:xfrm>
              <a:off x="4860032" y="277163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n</a:t>
              </a:r>
              <a:endParaRPr lang="pl-PL" dirty="0"/>
            </a:p>
          </p:txBody>
        </p:sp>
        <p:sp>
          <p:nvSpPr>
            <p:cNvPr id="60" name="Freeform 106"/>
            <p:cNvSpPr>
              <a:spLocks/>
            </p:cNvSpPr>
            <p:nvPr/>
          </p:nvSpPr>
          <p:spPr bwMode="auto">
            <a:xfrm rot="2054247">
              <a:off x="5516488" y="3851756"/>
              <a:ext cx="511700" cy="224261"/>
            </a:xfrm>
            <a:custGeom>
              <a:avLst/>
              <a:gdLst/>
              <a:ahLst/>
              <a:cxnLst>
                <a:cxn ang="0">
                  <a:pos x="1361" y="69"/>
                </a:cxn>
                <a:cxn ang="0">
                  <a:pos x="1088" y="23"/>
                </a:cxn>
                <a:cxn ang="0">
                  <a:pos x="1043" y="205"/>
                </a:cxn>
                <a:cxn ang="0">
                  <a:pos x="725" y="114"/>
                </a:cxn>
                <a:cxn ang="0">
                  <a:pos x="680" y="341"/>
                </a:cxn>
                <a:cxn ang="0">
                  <a:pos x="272" y="205"/>
                </a:cxn>
                <a:cxn ang="0">
                  <a:pos x="181" y="522"/>
                </a:cxn>
                <a:cxn ang="0">
                  <a:pos x="0" y="477"/>
                </a:cxn>
              </a:cxnLst>
              <a:rect l="0" t="0" r="r" b="b"/>
              <a:pathLst>
                <a:path w="1361" h="567">
                  <a:moveTo>
                    <a:pt x="1361" y="69"/>
                  </a:moveTo>
                  <a:cubicBezTo>
                    <a:pt x="1251" y="34"/>
                    <a:pt x="1141" y="0"/>
                    <a:pt x="1088" y="23"/>
                  </a:cubicBezTo>
                  <a:cubicBezTo>
                    <a:pt x="1035" y="46"/>
                    <a:pt x="1103" y="190"/>
                    <a:pt x="1043" y="205"/>
                  </a:cubicBezTo>
                  <a:cubicBezTo>
                    <a:pt x="983" y="220"/>
                    <a:pt x="785" y="91"/>
                    <a:pt x="725" y="114"/>
                  </a:cubicBezTo>
                  <a:cubicBezTo>
                    <a:pt x="665" y="137"/>
                    <a:pt x="755" y="326"/>
                    <a:pt x="680" y="341"/>
                  </a:cubicBezTo>
                  <a:cubicBezTo>
                    <a:pt x="605" y="356"/>
                    <a:pt x="355" y="175"/>
                    <a:pt x="272" y="205"/>
                  </a:cubicBezTo>
                  <a:cubicBezTo>
                    <a:pt x="189" y="235"/>
                    <a:pt x="226" y="477"/>
                    <a:pt x="181" y="522"/>
                  </a:cubicBezTo>
                  <a:cubicBezTo>
                    <a:pt x="136" y="567"/>
                    <a:pt x="68" y="522"/>
                    <a:pt x="0" y="477"/>
                  </a:cubicBezTo>
                </a:path>
              </a:pathLst>
            </a:cu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6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pole tekstowe 60"/>
            <p:cNvSpPr txBox="1"/>
            <p:nvPr/>
          </p:nvSpPr>
          <p:spPr>
            <a:xfrm>
              <a:off x="4580384" y="356372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n</a:t>
              </a:r>
              <a:endParaRPr lang="pl-PL" dirty="0">
                <a:latin typeface="Symbol" pitchFamily="18" charset="2"/>
              </a:endParaRPr>
            </a:p>
          </p:txBody>
        </p:sp>
        <p:cxnSp>
          <p:nvCxnSpPr>
            <p:cNvPr id="62" name="Łącznik prosty ze strzałką 61"/>
            <p:cNvCxnSpPr/>
            <p:nvPr/>
          </p:nvCxnSpPr>
          <p:spPr>
            <a:xfrm flipV="1">
              <a:off x="4580384" y="3851756"/>
              <a:ext cx="864096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ze strzałką 62"/>
            <p:cNvCxnSpPr/>
            <p:nvPr/>
          </p:nvCxnSpPr>
          <p:spPr>
            <a:xfrm flipV="1">
              <a:off x="5516488" y="2670867"/>
              <a:ext cx="1224137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pole tekstowe 63"/>
            <p:cNvSpPr txBox="1"/>
            <p:nvPr/>
          </p:nvSpPr>
          <p:spPr>
            <a:xfrm>
              <a:off x="5876528" y="284364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m</a:t>
              </a:r>
              <a:r>
                <a:rPr lang="pl-PL" baseline="30000" dirty="0" smtClean="0">
                  <a:latin typeface="Symbol" pitchFamily="18" charset="2"/>
                </a:rPr>
                <a:t>-</a:t>
              </a:r>
              <a:endParaRPr lang="pl-PL" dirty="0">
                <a:latin typeface="Symbol" pitchFamily="18" charset="2"/>
              </a:endParaRPr>
            </a:p>
          </p:txBody>
        </p:sp>
        <p:cxnSp>
          <p:nvCxnSpPr>
            <p:cNvPr id="65" name="Łącznik prosty ze strzałką 64"/>
            <p:cNvCxnSpPr/>
            <p:nvPr/>
          </p:nvCxnSpPr>
          <p:spPr>
            <a:xfrm flipV="1">
              <a:off x="4868416" y="4139788"/>
              <a:ext cx="108012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Łącznik prosty ze strzałką 66"/>
            <p:cNvCxnSpPr/>
            <p:nvPr/>
          </p:nvCxnSpPr>
          <p:spPr>
            <a:xfrm flipV="1">
              <a:off x="6092552" y="3563724"/>
              <a:ext cx="107173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pole tekstowe 67"/>
            <p:cNvSpPr txBox="1"/>
            <p:nvPr/>
          </p:nvSpPr>
          <p:spPr>
            <a:xfrm>
              <a:off x="6516216" y="392376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+mj-lt"/>
                </a:rPr>
                <a:t>p</a:t>
              </a:r>
              <a:endParaRPr lang="pl-PL" dirty="0">
                <a:latin typeface="+mj-lt"/>
              </a:endParaRPr>
            </a:p>
          </p:txBody>
        </p:sp>
        <p:sp>
          <p:nvSpPr>
            <p:cNvPr id="69" name="pole tekstowe 68"/>
            <p:cNvSpPr txBox="1"/>
            <p:nvPr/>
          </p:nvSpPr>
          <p:spPr>
            <a:xfrm>
              <a:off x="4499992" y="3131676"/>
              <a:ext cx="1690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SPP </a:t>
              </a:r>
              <a:r>
                <a:rPr lang="pl-PL" b="1" dirty="0" smtClean="0">
                  <a:sym typeface="Wingdings" pitchFamily="2" charset="2"/>
                </a:rPr>
                <a:t> </a:t>
              </a:r>
              <a:r>
                <a:rPr lang="pl-PL" b="1" dirty="0" err="1" smtClean="0">
                  <a:sym typeface="Wingdings" pitchFamily="2" charset="2"/>
                </a:rPr>
                <a:t>Non-RES</a:t>
              </a:r>
              <a:endParaRPr lang="pl-PL" b="1" dirty="0"/>
            </a:p>
          </p:txBody>
        </p:sp>
        <p:cxnSp>
          <p:nvCxnSpPr>
            <p:cNvPr id="70" name="Łącznik prosty ze strzałką 69"/>
            <p:cNvCxnSpPr/>
            <p:nvPr/>
          </p:nvCxnSpPr>
          <p:spPr>
            <a:xfrm flipV="1">
              <a:off x="7164288" y="2699628"/>
              <a:ext cx="21602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pole tekstowe 70"/>
            <p:cNvSpPr txBox="1"/>
            <p:nvPr/>
          </p:nvSpPr>
          <p:spPr>
            <a:xfrm>
              <a:off x="7524328" y="298766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</a:t>
              </a:r>
              <a:endParaRPr lang="pl-PL" dirty="0"/>
            </a:p>
          </p:txBody>
        </p:sp>
        <p:cxnSp>
          <p:nvCxnSpPr>
            <p:cNvPr id="72" name="Łącznik prosty ze strzałką 71"/>
            <p:cNvCxnSpPr/>
            <p:nvPr/>
          </p:nvCxnSpPr>
          <p:spPr>
            <a:xfrm flipV="1">
              <a:off x="7236296" y="3347700"/>
              <a:ext cx="129614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pole tekstowe 72"/>
            <p:cNvSpPr txBox="1"/>
            <p:nvPr/>
          </p:nvSpPr>
          <p:spPr>
            <a:xfrm>
              <a:off x="7740352" y="3635732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p</a:t>
              </a:r>
              <a:r>
                <a:rPr lang="pl-PL" baseline="30000" dirty="0" smtClean="0">
                  <a:latin typeface="Symbol" pitchFamily="18" charset="2"/>
                </a:rPr>
                <a:t>+</a:t>
              </a:r>
              <a:endParaRPr lang="pl-PL" dirty="0">
                <a:latin typeface="Symbol" pitchFamily="18" charset="2"/>
              </a:endParaRPr>
            </a:p>
          </p:txBody>
        </p:sp>
        <p:sp>
          <p:nvSpPr>
            <p:cNvPr id="74" name="pole tekstowe 73"/>
            <p:cNvSpPr txBox="1"/>
            <p:nvPr/>
          </p:nvSpPr>
          <p:spPr>
            <a:xfrm>
              <a:off x="6876256" y="4293096"/>
              <a:ext cx="528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etc.</a:t>
              </a:r>
              <a:endParaRPr lang="pl-PL" dirty="0"/>
            </a:p>
          </p:txBody>
        </p:sp>
      </p:grpSp>
      <p:sp>
        <p:nvSpPr>
          <p:cNvPr id="75" name="pole tekstowe 74"/>
          <p:cNvSpPr txBox="1"/>
          <p:nvPr/>
        </p:nvSpPr>
        <p:spPr>
          <a:xfrm>
            <a:off x="251520" y="350100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Hadronic</a:t>
            </a:r>
            <a:r>
              <a:rPr lang="en-US" sz="1400" dirty="0" smtClean="0"/>
              <a:t> and </a:t>
            </a:r>
            <a:r>
              <a:rPr lang="en-US" sz="1400" dirty="0" err="1" smtClean="0"/>
              <a:t>mesonic</a:t>
            </a:r>
            <a:r>
              <a:rPr lang="en-US" sz="1400" dirty="0" smtClean="0"/>
              <a:t> degrees of freedom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Chiral</a:t>
            </a:r>
            <a:r>
              <a:rPr lang="en-US" sz="1400" dirty="0" smtClean="0"/>
              <a:t> filed theory </a:t>
            </a:r>
            <a:r>
              <a:rPr lang="en-US" sz="1400" dirty="0" err="1" smtClean="0"/>
              <a:t>motivited</a:t>
            </a:r>
            <a:r>
              <a:rPr lang="en-US" sz="1400" dirty="0" smtClean="0"/>
              <a:t> description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Quark model </a:t>
            </a:r>
            <a:r>
              <a:rPr lang="en-US" sz="1400" dirty="0" err="1" smtClean="0"/>
              <a:t>motiveted</a:t>
            </a:r>
            <a:r>
              <a:rPr lang="en-US" sz="1400" dirty="0" smtClean="0"/>
              <a:t> approach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Isobar model</a:t>
            </a:r>
          </a:p>
        </p:txBody>
      </p:sp>
      <p:sp>
        <p:nvSpPr>
          <p:cNvPr id="77" name="pole tekstowe 76"/>
          <p:cNvSpPr txBox="1"/>
          <p:nvPr/>
        </p:nvSpPr>
        <p:spPr>
          <a:xfrm>
            <a:off x="251520" y="2708920"/>
            <a:ext cx="339054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K.M.G, J. T. Sobczyk</a:t>
            </a:r>
            <a:r>
              <a:rPr lang="pl-PL" sz="1200" dirty="0" smtClean="0"/>
              <a:t>, </a:t>
            </a:r>
            <a:r>
              <a:rPr lang="pl-PL" sz="1200" b="1" dirty="0" err="1" smtClean="0"/>
              <a:t>Phys.Rev</a:t>
            </a:r>
            <a:r>
              <a:rPr lang="pl-PL" sz="1200" b="1" dirty="0" smtClean="0"/>
              <a:t>. D77 (2008) 053001,</a:t>
            </a:r>
          </a:p>
          <a:p>
            <a:r>
              <a:rPr lang="pl-PL" sz="1200" b="1" dirty="0" err="1" smtClean="0"/>
              <a:t>Phys.Rev</a:t>
            </a:r>
            <a:r>
              <a:rPr lang="pl-PL" sz="1200" b="1" dirty="0" smtClean="0"/>
              <a:t>. D77 (2008) 053003.</a:t>
            </a:r>
          </a:p>
          <a:p>
            <a:r>
              <a:rPr lang="pl-PL" sz="1200" b="1" dirty="0" smtClean="0"/>
              <a:t>K.M.G et al. </a:t>
            </a:r>
            <a:r>
              <a:rPr lang="pl-PL" sz="1200" b="1" dirty="0" err="1" smtClean="0"/>
              <a:t>Phys.Rev</a:t>
            </a:r>
            <a:r>
              <a:rPr lang="pl-PL" sz="1200" b="1" dirty="0" smtClean="0"/>
              <a:t>. D80 (2009) 093001.</a:t>
            </a:r>
          </a:p>
          <a:p>
            <a:r>
              <a:rPr lang="pl-PL" sz="1200" b="1" dirty="0" smtClean="0"/>
              <a:t>K.M.G, </a:t>
            </a:r>
            <a:r>
              <a:rPr lang="it-IT" sz="1200" b="1" dirty="0" smtClean="0"/>
              <a:t>AIP Conf.Proc. 1405 (2011) 134-139</a:t>
            </a:r>
            <a:endParaRPr lang="pl-PL" sz="1200" dirty="0"/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28419"/>
            <a:ext cx="3528392" cy="222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pole tekstowe 81"/>
          <p:cNvSpPr txBox="1"/>
          <p:nvPr/>
        </p:nvSpPr>
        <p:spPr>
          <a:xfrm>
            <a:off x="2843808" y="6396335"/>
            <a:ext cx="2901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J. Morfin, J. </a:t>
            </a:r>
            <a:r>
              <a:rPr lang="pl-PL" sz="1200" dirty="0" err="1" smtClean="0"/>
              <a:t>Nieves</a:t>
            </a:r>
            <a:r>
              <a:rPr lang="pl-PL" sz="1200" dirty="0" smtClean="0"/>
              <a:t>, </a:t>
            </a:r>
            <a:r>
              <a:rPr lang="pl-PL" sz="1200" b="1" dirty="0" smtClean="0">
                <a:solidFill>
                  <a:srgbClr val="C00000"/>
                </a:solidFill>
              </a:rPr>
              <a:t>J. T. Sobczyk</a:t>
            </a:r>
            <a:r>
              <a:rPr lang="pl-PL" sz="1200" dirty="0" smtClean="0"/>
              <a:t>, </a:t>
            </a:r>
          </a:p>
          <a:p>
            <a:r>
              <a:rPr lang="en-US" sz="1200" b="1" dirty="0" err="1" smtClean="0"/>
              <a:t>Adv.High</a:t>
            </a:r>
            <a:r>
              <a:rPr lang="en-US" sz="1200" b="1" dirty="0" smtClean="0"/>
              <a:t> Energy Phys. 2012 (2012) 934597</a:t>
            </a:r>
            <a:endParaRPr lang="pl-PL" sz="1200" dirty="0"/>
          </a:p>
        </p:txBody>
      </p:sp>
      <p:grpSp>
        <p:nvGrpSpPr>
          <p:cNvPr id="52" name="Grupa 51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53" name="pole tekstowe 52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7" name="Grupa 106"/>
          <p:cNvGrpSpPr/>
          <p:nvPr/>
        </p:nvGrpSpPr>
        <p:grpSpPr>
          <a:xfrm>
            <a:off x="5183850" y="3986480"/>
            <a:ext cx="3564614" cy="2106816"/>
            <a:chOff x="5183850" y="3986480"/>
            <a:chExt cx="3564614" cy="2106816"/>
          </a:xfrm>
        </p:grpSpPr>
        <p:sp>
          <p:nvSpPr>
            <p:cNvPr id="84" name="Freeform 106"/>
            <p:cNvSpPr>
              <a:spLocks/>
            </p:cNvSpPr>
            <p:nvPr/>
          </p:nvSpPr>
          <p:spPr bwMode="auto">
            <a:xfrm rot="2054247">
              <a:off x="6200346" y="5282624"/>
              <a:ext cx="511700" cy="224261"/>
            </a:xfrm>
            <a:custGeom>
              <a:avLst/>
              <a:gdLst/>
              <a:ahLst/>
              <a:cxnLst>
                <a:cxn ang="0">
                  <a:pos x="1361" y="69"/>
                </a:cxn>
                <a:cxn ang="0">
                  <a:pos x="1088" y="23"/>
                </a:cxn>
                <a:cxn ang="0">
                  <a:pos x="1043" y="205"/>
                </a:cxn>
                <a:cxn ang="0">
                  <a:pos x="725" y="114"/>
                </a:cxn>
                <a:cxn ang="0">
                  <a:pos x="680" y="341"/>
                </a:cxn>
                <a:cxn ang="0">
                  <a:pos x="272" y="205"/>
                </a:cxn>
                <a:cxn ang="0">
                  <a:pos x="181" y="522"/>
                </a:cxn>
                <a:cxn ang="0">
                  <a:pos x="0" y="477"/>
                </a:cxn>
              </a:cxnLst>
              <a:rect l="0" t="0" r="r" b="b"/>
              <a:pathLst>
                <a:path w="1361" h="567">
                  <a:moveTo>
                    <a:pt x="1361" y="69"/>
                  </a:moveTo>
                  <a:cubicBezTo>
                    <a:pt x="1251" y="34"/>
                    <a:pt x="1141" y="0"/>
                    <a:pt x="1088" y="23"/>
                  </a:cubicBezTo>
                  <a:cubicBezTo>
                    <a:pt x="1035" y="46"/>
                    <a:pt x="1103" y="190"/>
                    <a:pt x="1043" y="205"/>
                  </a:cubicBezTo>
                  <a:cubicBezTo>
                    <a:pt x="983" y="220"/>
                    <a:pt x="785" y="91"/>
                    <a:pt x="725" y="114"/>
                  </a:cubicBezTo>
                  <a:cubicBezTo>
                    <a:pt x="665" y="137"/>
                    <a:pt x="755" y="326"/>
                    <a:pt x="680" y="341"/>
                  </a:cubicBezTo>
                  <a:cubicBezTo>
                    <a:pt x="605" y="356"/>
                    <a:pt x="355" y="175"/>
                    <a:pt x="272" y="205"/>
                  </a:cubicBezTo>
                  <a:cubicBezTo>
                    <a:pt x="189" y="235"/>
                    <a:pt x="226" y="477"/>
                    <a:pt x="181" y="522"/>
                  </a:cubicBezTo>
                  <a:cubicBezTo>
                    <a:pt x="136" y="567"/>
                    <a:pt x="68" y="522"/>
                    <a:pt x="0" y="477"/>
                  </a:cubicBezTo>
                </a:path>
              </a:pathLst>
            </a:cu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6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pole tekstowe 84"/>
            <p:cNvSpPr txBox="1"/>
            <p:nvPr/>
          </p:nvSpPr>
          <p:spPr>
            <a:xfrm>
              <a:off x="5264242" y="49945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n</a:t>
              </a:r>
              <a:endParaRPr lang="pl-PL" dirty="0">
                <a:latin typeface="Symbol" pitchFamily="18" charset="2"/>
              </a:endParaRPr>
            </a:p>
          </p:txBody>
        </p:sp>
        <p:cxnSp>
          <p:nvCxnSpPr>
            <p:cNvPr id="86" name="Łącznik prosty ze strzałką 85"/>
            <p:cNvCxnSpPr/>
            <p:nvPr/>
          </p:nvCxnSpPr>
          <p:spPr>
            <a:xfrm flipV="1">
              <a:off x="5264242" y="5282624"/>
              <a:ext cx="864096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Łącznik prosty ze strzałką 86"/>
            <p:cNvCxnSpPr/>
            <p:nvPr/>
          </p:nvCxnSpPr>
          <p:spPr>
            <a:xfrm flipV="1">
              <a:off x="6200346" y="4058488"/>
              <a:ext cx="1224136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pole tekstowe 87"/>
            <p:cNvSpPr txBox="1"/>
            <p:nvPr/>
          </p:nvSpPr>
          <p:spPr>
            <a:xfrm>
              <a:off x="6560386" y="42745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m</a:t>
              </a:r>
              <a:r>
                <a:rPr lang="pl-PL" baseline="30000" dirty="0" smtClean="0">
                  <a:latin typeface="Symbol" pitchFamily="18" charset="2"/>
                </a:rPr>
                <a:t>-</a:t>
              </a:r>
              <a:endParaRPr lang="pl-PL" dirty="0">
                <a:latin typeface="Symbol" pitchFamily="18" charset="2"/>
              </a:endParaRPr>
            </a:p>
          </p:txBody>
        </p:sp>
        <p:cxnSp>
          <p:nvCxnSpPr>
            <p:cNvPr id="89" name="Łącznik prosty ze strzałką 88"/>
            <p:cNvCxnSpPr/>
            <p:nvPr/>
          </p:nvCxnSpPr>
          <p:spPr>
            <a:xfrm flipV="1">
              <a:off x="5552274" y="5570656"/>
              <a:ext cx="108012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Łącznik prosty ze strzałką 89"/>
            <p:cNvCxnSpPr/>
            <p:nvPr/>
          </p:nvCxnSpPr>
          <p:spPr>
            <a:xfrm flipV="1">
              <a:off x="6776410" y="4994592"/>
              <a:ext cx="107173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pole tekstowe 90"/>
            <p:cNvSpPr txBox="1"/>
            <p:nvPr/>
          </p:nvSpPr>
          <p:spPr>
            <a:xfrm>
              <a:off x="7992162" y="398648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p</a:t>
              </a:r>
              <a:endParaRPr lang="pl-PL" dirty="0">
                <a:latin typeface="Symbol" pitchFamily="18" charset="2"/>
              </a:endParaRPr>
            </a:p>
          </p:txBody>
        </p:sp>
        <p:sp>
          <p:nvSpPr>
            <p:cNvPr id="92" name="pole tekstowe 91"/>
            <p:cNvSpPr txBox="1"/>
            <p:nvPr/>
          </p:nvSpPr>
          <p:spPr>
            <a:xfrm>
              <a:off x="5183850" y="4562544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DIS</a:t>
              </a:r>
              <a:endParaRPr lang="pl-PL" b="1" dirty="0"/>
            </a:p>
          </p:txBody>
        </p:sp>
        <p:cxnSp>
          <p:nvCxnSpPr>
            <p:cNvPr id="93" name="Łącznik prosty ze strzałką 92"/>
            <p:cNvCxnSpPr/>
            <p:nvPr/>
          </p:nvCxnSpPr>
          <p:spPr>
            <a:xfrm flipV="1">
              <a:off x="6840034" y="4202504"/>
              <a:ext cx="108012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pole tekstowe 93"/>
            <p:cNvSpPr txBox="1"/>
            <p:nvPr/>
          </p:nvSpPr>
          <p:spPr>
            <a:xfrm>
              <a:off x="8208186" y="441852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</a:t>
              </a:r>
              <a:endParaRPr lang="pl-PL" dirty="0"/>
            </a:p>
          </p:txBody>
        </p:sp>
        <p:cxnSp>
          <p:nvCxnSpPr>
            <p:cNvPr id="95" name="Łącznik prosty ze strzałką 94"/>
            <p:cNvCxnSpPr/>
            <p:nvPr/>
          </p:nvCxnSpPr>
          <p:spPr>
            <a:xfrm flipV="1">
              <a:off x="6912042" y="5282624"/>
              <a:ext cx="129614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pole tekstowe 95"/>
            <p:cNvSpPr txBox="1"/>
            <p:nvPr/>
          </p:nvSpPr>
          <p:spPr>
            <a:xfrm>
              <a:off x="8352202" y="4922584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Symbol" pitchFamily="18" charset="2"/>
                </a:rPr>
                <a:t>p</a:t>
              </a:r>
              <a:r>
                <a:rPr lang="pl-PL" baseline="30000" dirty="0" smtClean="0">
                  <a:latin typeface="Symbol" pitchFamily="18" charset="2"/>
                </a:rPr>
                <a:t>-</a:t>
              </a:r>
              <a:endParaRPr lang="pl-PL" dirty="0">
                <a:latin typeface="Symbol" pitchFamily="18" charset="2"/>
              </a:endParaRPr>
            </a:p>
          </p:txBody>
        </p:sp>
        <p:sp>
          <p:nvSpPr>
            <p:cNvPr id="97" name="pole tekstowe 96"/>
            <p:cNvSpPr txBox="1"/>
            <p:nvPr/>
          </p:nvSpPr>
          <p:spPr>
            <a:xfrm>
              <a:off x="7560114" y="572396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l-PL" dirty="0"/>
            </a:p>
          </p:txBody>
        </p:sp>
        <p:cxnSp>
          <p:nvCxnSpPr>
            <p:cNvPr id="98" name="Łącznik prosty ze strzałką 97"/>
            <p:cNvCxnSpPr/>
            <p:nvPr/>
          </p:nvCxnSpPr>
          <p:spPr>
            <a:xfrm flipV="1">
              <a:off x="6984050" y="4498920"/>
              <a:ext cx="1232520" cy="7837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122"/>
          <p:cNvGrpSpPr>
            <a:grpSpLocks/>
          </p:cNvGrpSpPr>
          <p:nvPr/>
        </p:nvGrpSpPr>
        <p:grpSpPr bwMode="auto">
          <a:xfrm>
            <a:off x="5364088" y="2492896"/>
            <a:ext cx="2807890" cy="1799903"/>
            <a:chOff x="1882" y="2341"/>
            <a:chExt cx="1814" cy="1497"/>
          </a:xfrm>
        </p:grpSpPr>
        <p:sp>
          <p:nvSpPr>
            <p:cNvPr id="100" name="AutoShape 119"/>
            <p:cNvSpPr>
              <a:spLocks noChangeArrowheads="1"/>
            </p:cNvSpPr>
            <p:nvPr/>
          </p:nvSpPr>
          <p:spPr bwMode="auto">
            <a:xfrm>
              <a:off x="2018" y="3339"/>
              <a:ext cx="1678" cy="499"/>
            </a:xfrm>
            <a:prstGeom prst="curvedUpArrow">
              <a:avLst>
                <a:gd name="adj1" fmla="val 67255"/>
                <a:gd name="adj2" fmla="val 13450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" name="AutoShape 120"/>
            <p:cNvSpPr>
              <a:spLocks noChangeArrowheads="1"/>
            </p:cNvSpPr>
            <p:nvPr/>
          </p:nvSpPr>
          <p:spPr bwMode="auto">
            <a:xfrm rot="10800000">
              <a:off x="1882" y="2341"/>
              <a:ext cx="1724" cy="635"/>
            </a:xfrm>
            <a:prstGeom prst="curvedUpArrow">
              <a:avLst>
                <a:gd name="adj1" fmla="val 54299"/>
                <a:gd name="adj2" fmla="val 10859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" name="Text Box 121"/>
            <p:cNvSpPr txBox="1">
              <a:spLocks noChangeArrowheads="1"/>
            </p:cNvSpPr>
            <p:nvPr/>
          </p:nvSpPr>
          <p:spPr bwMode="auto">
            <a:xfrm>
              <a:off x="2064" y="3069"/>
              <a:ext cx="1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Quark-Hadron Duality</a:t>
              </a:r>
            </a:p>
          </p:txBody>
        </p:sp>
      </p:grpSp>
      <p:sp>
        <p:nvSpPr>
          <p:cNvPr id="103" name="pole tekstowe 102"/>
          <p:cNvSpPr txBox="1"/>
          <p:nvPr/>
        </p:nvSpPr>
        <p:spPr>
          <a:xfrm>
            <a:off x="6605869" y="2132856"/>
            <a:ext cx="253813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1200" dirty="0" smtClean="0"/>
              <a:t>KMG, C. Juszczak, </a:t>
            </a:r>
            <a:r>
              <a:rPr lang="pl-PL" sz="1200" dirty="0" err="1" smtClean="0"/>
              <a:t>J.T.Sobczyk</a:t>
            </a:r>
            <a:r>
              <a:rPr lang="pl-PL" sz="1200" dirty="0" smtClean="0"/>
              <a:t>, </a:t>
            </a:r>
          </a:p>
          <a:p>
            <a:r>
              <a:rPr lang="pl-PL" sz="1200" b="1" dirty="0" err="1" smtClean="0"/>
              <a:t>Nucl.Phys</a:t>
            </a:r>
            <a:r>
              <a:rPr lang="pl-PL" sz="1200" b="1" dirty="0" smtClean="0"/>
              <a:t>. A781 (2007) 22</a:t>
            </a:r>
          </a:p>
          <a:p>
            <a:r>
              <a:rPr lang="pl-PL" sz="1200" dirty="0" smtClean="0"/>
              <a:t>KMG, </a:t>
            </a:r>
            <a:r>
              <a:rPr lang="it-IT" sz="1200" b="1" dirty="0" smtClean="0"/>
              <a:t>AIP Conf.Proc. 1222 (2010) 238</a:t>
            </a:r>
            <a:endParaRPr lang="pl-PL" sz="1200" dirty="0"/>
          </a:p>
        </p:txBody>
      </p:sp>
    </p:spTree>
  </p:cSld>
  <p:clrMapOvr>
    <a:masterClrMapping/>
  </p:clrMapOvr>
  <p:transition advTm="1370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128" y="0"/>
            <a:ext cx="3250704" cy="1143000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Symbol" pitchFamily="18" charset="2"/>
              </a:rPr>
              <a:t>n</a:t>
            </a:r>
            <a:r>
              <a:rPr lang="pl-PL" dirty="0" err="1" smtClean="0"/>
              <a:t>-nucleus</a:t>
            </a:r>
            <a:endParaRPr lang="pl-PL" dirty="0"/>
          </a:p>
        </p:txBody>
      </p:sp>
      <p:sp>
        <p:nvSpPr>
          <p:cNvPr id="7" name="Oval 69"/>
          <p:cNvSpPr>
            <a:spLocks noChangeArrowheads="1"/>
          </p:cNvSpPr>
          <p:nvPr/>
        </p:nvSpPr>
        <p:spPr bwMode="auto">
          <a:xfrm>
            <a:off x="600324" y="1513930"/>
            <a:ext cx="1682750" cy="1650742"/>
          </a:xfrm>
          <a:prstGeom prst="ellipse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395536" y="1360211"/>
            <a:ext cx="960438" cy="576098"/>
            <a:chOff x="1338" y="1616"/>
            <a:chExt cx="1061" cy="681"/>
          </a:xfrm>
        </p:grpSpPr>
        <p:sp>
          <p:nvSpPr>
            <p:cNvPr id="90" name="Freeform 71"/>
            <p:cNvSpPr>
              <a:spLocks/>
            </p:cNvSpPr>
            <p:nvPr/>
          </p:nvSpPr>
          <p:spPr bwMode="auto">
            <a:xfrm rot="-740015">
              <a:off x="1946" y="1809"/>
              <a:ext cx="453" cy="488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23" y="136"/>
                </a:cxn>
                <a:cxn ang="0">
                  <a:pos x="205" y="499"/>
                </a:cxn>
              </a:cxnLst>
              <a:rect l="0" t="0" r="r" b="b"/>
              <a:pathLst>
                <a:path w="341" h="499">
                  <a:moveTo>
                    <a:pt x="341" y="0"/>
                  </a:moveTo>
                  <a:cubicBezTo>
                    <a:pt x="193" y="26"/>
                    <a:pt x="46" y="53"/>
                    <a:pt x="23" y="136"/>
                  </a:cubicBezTo>
                  <a:cubicBezTo>
                    <a:pt x="0" y="219"/>
                    <a:pt x="102" y="359"/>
                    <a:pt x="205" y="499"/>
                  </a:cubicBezTo>
                </a:path>
              </a:pathLst>
            </a:cu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1338" y="1616"/>
              <a:ext cx="613" cy="680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23" y="136"/>
                </a:cxn>
                <a:cxn ang="0">
                  <a:pos x="205" y="499"/>
                </a:cxn>
              </a:cxnLst>
              <a:rect l="0" t="0" r="r" b="b"/>
              <a:pathLst>
                <a:path w="341" h="499">
                  <a:moveTo>
                    <a:pt x="341" y="0"/>
                  </a:moveTo>
                  <a:cubicBezTo>
                    <a:pt x="193" y="26"/>
                    <a:pt x="46" y="53"/>
                    <a:pt x="23" y="136"/>
                  </a:cubicBezTo>
                  <a:cubicBezTo>
                    <a:pt x="0" y="219"/>
                    <a:pt x="102" y="359"/>
                    <a:pt x="205" y="49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1311524" y="876898"/>
            <a:ext cx="1570038" cy="594101"/>
            <a:chOff x="2347" y="1048"/>
            <a:chExt cx="1732" cy="703"/>
          </a:xfrm>
        </p:grpSpPr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2347" y="1048"/>
              <a:ext cx="1361" cy="567"/>
            </a:xfrm>
            <a:custGeom>
              <a:avLst/>
              <a:gdLst/>
              <a:ahLst/>
              <a:cxnLst>
                <a:cxn ang="0">
                  <a:pos x="1361" y="69"/>
                </a:cxn>
                <a:cxn ang="0">
                  <a:pos x="1088" y="23"/>
                </a:cxn>
                <a:cxn ang="0">
                  <a:pos x="1043" y="205"/>
                </a:cxn>
                <a:cxn ang="0">
                  <a:pos x="725" y="114"/>
                </a:cxn>
                <a:cxn ang="0">
                  <a:pos x="680" y="341"/>
                </a:cxn>
                <a:cxn ang="0">
                  <a:pos x="272" y="205"/>
                </a:cxn>
                <a:cxn ang="0">
                  <a:pos x="181" y="522"/>
                </a:cxn>
                <a:cxn ang="0">
                  <a:pos x="0" y="477"/>
                </a:cxn>
              </a:cxnLst>
              <a:rect l="0" t="0" r="r" b="b"/>
              <a:pathLst>
                <a:path w="1361" h="567">
                  <a:moveTo>
                    <a:pt x="1361" y="69"/>
                  </a:moveTo>
                  <a:cubicBezTo>
                    <a:pt x="1251" y="34"/>
                    <a:pt x="1141" y="0"/>
                    <a:pt x="1088" y="23"/>
                  </a:cubicBezTo>
                  <a:cubicBezTo>
                    <a:pt x="1035" y="46"/>
                    <a:pt x="1103" y="190"/>
                    <a:pt x="1043" y="205"/>
                  </a:cubicBezTo>
                  <a:cubicBezTo>
                    <a:pt x="983" y="220"/>
                    <a:pt x="785" y="91"/>
                    <a:pt x="725" y="114"/>
                  </a:cubicBezTo>
                  <a:cubicBezTo>
                    <a:pt x="665" y="137"/>
                    <a:pt x="755" y="326"/>
                    <a:pt x="680" y="341"/>
                  </a:cubicBezTo>
                  <a:cubicBezTo>
                    <a:pt x="605" y="356"/>
                    <a:pt x="355" y="175"/>
                    <a:pt x="272" y="205"/>
                  </a:cubicBezTo>
                  <a:cubicBezTo>
                    <a:pt x="189" y="235"/>
                    <a:pt x="226" y="477"/>
                    <a:pt x="181" y="522"/>
                  </a:cubicBezTo>
                  <a:cubicBezTo>
                    <a:pt x="136" y="567"/>
                    <a:pt x="68" y="522"/>
                    <a:pt x="0" y="477"/>
                  </a:cubicBezTo>
                </a:path>
              </a:pathLst>
            </a:cu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6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Text Box 75"/>
            <p:cNvSpPr txBox="1">
              <a:spLocks noChangeArrowheads="1"/>
            </p:cNvSpPr>
            <p:nvPr/>
          </p:nvSpPr>
          <p:spPr bwMode="auto">
            <a:xfrm>
              <a:off x="3191" y="1314"/>
              <a:ext cx="888" cy="4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rgbClr val="FF0066"/>
                  </a:solidFill>
                </a:rPr>
                <a:t>Z </a:t>
              </a:r>
              <a:r>
                <a:rPr lang="pl-PL" dirty="0" err="1">
                  <a:solidFill>
                    <a:srgbClr val="FF0066"/>
                  </a:solidFill>
                </a:rPr>
                <a:t>or</a:t>
              </a:r>
              <a:r>
                <a:rPr lang="pl-PL" dirty="0">
                  <a:solidFill>
                    <a:srgbClr val="FF0066"/>
                  </a:solidFill>
                </a:rPr>
                <a:t> </a:t>
              </a:r>
              <a:r>
                <a:rPr lang="pl-PL" dirty="0" smtClean="0">
                  <a:solidFill>
                    <a:srgbClr val="FF0066"/>
                  </a:solidFill>
                </a:rPr>
                <a:t>W</a:t>
              </a:r>
              <a:endParaRPr lang="en-GB" dirty="0">
                <a:solidFill>
                  <a:srgbClr val="FF0066"/>
                </a:solidFill>
                <a:latin typeface="Symbol" pitchFamily="18" charset="2"/>
              </a:endParaRPr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951161" y="1112323"/>
            <a:ext cx="401638" cy="380834"/>
            <a:chOff x="1610" y="1117"/>
            <a:chExt cx="2404" cy="2495"/>
          </a:xfrm>
        </p:grpSpPr>
        <p:sp>
          <p:nvSpPr>
            <p:cNvPr id="81" name="Oval 79"/>
            <p:cNvSpPr>
              <a:spLocks noChangeArrowheads="1"/>
            </p:cNvSpPr>
            <p:nvPr/>
          </p:nvSpPr>
          <p:spPr bwMode="auto">
            <a:xfrm>
              <a:off x="1610" y="1117"/>
              <a:ext cx="2404" cy="249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16000"/>
                  </a:srgbClr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1610" y="1933"/>
              <a:ext cx="930" cy="90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auto">
            <a:xfrm>
              <a:off x="2744" y="2432"/>
              <a:ext cx="930" cy="90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auto">
            <a:xfrm>
              <a:off x="2744" y="1298"/>
              <a:ext cx="930" cy="90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4999"/>
                  </a:schemeClr>
                </a:gs>
                <a:gs pos="100000">
                  <a:schemeClr val="folHlink">
                    <a:alpha val="50000"/>
                  </a:schemeClr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2154" y="1797"/>
              <a:ext cx="839" cy="499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 rot="2723490">
              <a:off x="2256" y="2511"/>
              <a:ext cx="839" cy="499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 rot="5988542">
              <a:off x="2936" y="2149"/>
              <a:ext cx="839" cy="408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1338511" y="1591481"/>
            <a:ext cx="781050" cy="641186"/>
            <a:chOff x="1610" y="1117"/>
            <a:chExt cx="2404" cy="2495"/>
          </a:xfrm>
        </p:grpSpPr>
        <p:sp>
          <p:nvSpPr>
            <p:cNvPr id="74" name="Oval 87"/>
            <p:cNvSpPr>
              <a:spLocks noChangeArrowheads="1"/>
            </p:cNvSpPr>
            <p:nvPr/>
          </p:nvSpPr>
          <p:spPr bwMode="auto">
            <a:xfrm>
              <a:off x="1610" y="1117"/>
              <a:ext cx="2404" cy="2495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16000"/>
                  </a:srgbClr>
                </a:gs>
                <a:gs pos="5000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>
                    <a:alpha val="16000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" name="Oval 88"/>
            <p:cNvSpPr>
              <a:spLocks noChangeArrowheads="1"/>
            </p:cNvSpPr>
            <p:nvPr/>
          </p:nvSpPr>
          <p:spPr bwMode="auto">
            <a:xfrm>
              <a:off x="1610" y="1933"/>
              <a:ext cx="930" cy="90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41000"/>
                  </a:schemeClr>
                </a:gs>
                <a:gs pos="100000">
                  <a:schemeClr val="tx2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" name="Oval 89"/>
            <p:cNvSpPr>
              <a:spLocks noChangeArrowheads="1"/>
            </p:cNvSpPr>
            <p:nvPr/>
          </p:nvSpPr>
          <p:spPr bwMode="auto">
            <a:xfrm>
              <a:off x="2744" y="2432"/>
              <a:ext cx="930" cy="90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" name="Oval 90"/>
            <p:cNvSpPr>
              <a:spLocks noChangeArrowheads="1"/>
            </p:cNvSpPr>
            <p:nvPr/>
          </p:nvSpPr>
          <p:spPr bwMode="auto">
            <a:xfrm>
              <a:off x="2744" y="1298"/>
              <a:ext cx="930" cy="90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4999"/>
                  </a:schemeClr>
                </a:gs>
                <a:gs pos="100000">
                  <a:schemeClr val="folHlink">
                    <a:alpha val="50000"/>
                  </a:schemeClr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8" name="Freeform 91"/>
            <p:cNvSpPr>
              <a:spLocks/>
            </p:cNvSpPr>
            <p:nvPr/>
          </p:nvSpPr>
          <p:spPr bwMode="auto">
            <a:xfrm>
              <a:off x="2154" y="1797"/>
              <a:ext cx="839" cy="499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Freeform 92"/>
            <p:cNvSpPr>
              <a:spLocks/>
            </p:cNvSpPr>
            <p:nvPr/>
          </p:nvSpPr>
          <p:spPr bwMode="auto">
            <a:xfrm rot="2723490">
              <a:off x="2256" y="2511"/>
              <a:ext cx="839" cy="499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Freeform 93"/>
            <p:cNvSpPr>
              <a:spLocks/>
            </p:cNvSpPr>
            <p:nvPr/>
          </p:nvSpPr>
          <p:spPr bwMode="auto">
            <a:xfrm rot="5988542">
              <a:off x="2936" y="2149"/>
              <a:ext cx="839" cy="408"/>
            </a:xfrm>
            <a:custGeom>
              <a:avLst/>
              <a:gdLst/>
              <a:ahLst/>
              <a:cxnLst>
                <a:cxn ang="0">
                  <a:pos x="68" y="907"/>
                </a:cxn>
                <a:cxn ang="0">
                  <a:pos x="68" y="589"/>
                </a:cxn>
                <a:cxn ang="0">
                  <a:pos x="476" y="725"/>
                </a:cxn>
                <a:cxn ang="0">
                  <a:pos x="476" y="453"/>
                </a:cxn>
                <a:cxn ang="0">
                  <a:pos x="839" y="589"/>
                </a:cxn>
                <a:cxn ang="0">
                  <a:pos x="839" y="317"/>
                </a:cxn>
                <a:cxn ang="0">
                  <a:pos x="1202" y="453"/>
                </a:cxn>
                <a:cxn ang="0">
                  <a:pos x="1157" y="181"/>
                </a:cxn>
                <a:cxn ang="0">
                  <a:pos x="1520" y="317"/>
                </a:cxn>
                <a:cxn ang="0">
                  <a:pos x="1474" y="90"/>
                </a:cxn>
                <a:cxn ang="0">
                  <a:pos x="1792" y="226"/>
                </a:cxn>
                <a:cxn ang="0">
                  <a:pos x="1746" y="0"/>
                </a:cxn>
              </a:cxnLst>
              <a:rect l="0" t="0" r="r" b="b"/>
              <a:pathLst>
                <a:path w="1837" h="907">
                  <a:moveTo>
                    <a:pt x="68" y="907"/>
                  </a:moveTo>
                  <a:cubicBezTo>
                    <a:pt x="34" y="763"/>
                    <a:pt x="0" y="619"/>
                    <a:pt x="68" y="589"/>
                  </a:cubicBezTo>
                  <a:cubicBezTo>
                    <a:pt x="136" y="559"/>
                    <a:pt x="408" y="748"/>
                    <a:pt x="476" y="725"/>
                  </a:cubicBezTo>
                  <a:cubicBezTo>
                    <a:pt x="544" y="702"/>
                    <a:pt x="415" y="476"/>
                    <a:pt x="476" y="453"/>
                  </a:cubicBezTo>
                  <a:cubicBezTo>
                    <a:pt x="537" y="430"/>
                    <a:pt x="779" y="612"/>
                    <a:pt x="839" y="589"/>
                  </a:cubicBezTo>
                  <a:cubicBezTo>
                    <a:pt x="899" y="566"/>
                    <a:pt x="779" y="340"/>
                    <a:pt x="839" y="317"/>
                  </a:cubicBezTo>
                  <a:cubicBezTo>
                    <a:pt x="899" y="294"/>
                    <a:pt x="1149" y="476"/>
                    <a:pt x="1202" y="453"/>
                  </a:cubicBezTo>
                  <a:cubicBezTo>
                    <a:pt x="1255" y="430"/>
                    <a:pt x="1104" y="204"/>
                    <a:pt x="1157" y="181"/>
                  </a:cubicBezTo>
                  <a:cubicBezTo>
                    <a:pt x="1210" y="158"/>
                    <a:pt x="1467" y="332"/>
                    <a:pt x="1520" y="317"/>
                  </a:cubicBezTo>
                  <a:cubicBezTo>
                    <a:pt x="1573" y="302"/>
                    <a:pt x="1429" y="105"/>
                    <a:pt x="1474" y="90"/>
                  </a:cubicBezTo>
                  <a:cubicBezTo>
                    <a:pt x="1519" y="75"/>
                    <a:pt x="1747" y="241"/>
                    <a:pt x="1792" y="226"/>
                  </a:cubicBezTo>
                  <a:cubicBezTo>
                    <a:pt x="1837" y="211"/>
                    <a:pt x="1791" y="105"/>
                    <a:pt x="174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559049" y="1706424"/>
            <a:ext cx="2011363" cy="1650742"/>
            <a:chOff x="521" y="2024"/>
            <a:chExt cx="2223" cy="1951"/>
          </a:xfrm>
        </p:grpSpPr>
        <p:sp>
          <p:nvSpPr>
            <p:cNvPr id="16" name="Oval 95"/>
            <p:cNvSpPr>
              <a:spLocks noChangeArrowheads="1"/>
            </p:cNvSpPr>
            <p:nvPr/>
          </p:nvSpPr>
          <p:spPr bwMode="auto">
            <a:xfrm>
              <a:off x="2063" y="3566"/>
              <a:ext cx="318" cy="363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46001"/>
                  </a:srgbClr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l-PL">
                  <a:latin typeface="Symbol" pitchFamily="18" charset="2"/>
                </a:rPr>
                <a:t>p</a:t>
              </a:r>
              <a:endParaRPr lang="en-GB">
                <a:latin typeface="Symbol" pitchFamily="18" charset="2"/>
              </a:endParaRPr>
            </a:p>
          </p:txBody>
        </p:sp>
        <p:sp>
          <p:nvSpPr>
            <p:cNvPr id="17" name="Oval 96"/>
            <p:cNvSpPr>
              <a:spLocks noChangeArrowheads="1"/>
            </p:cNvSpPr>
            <p:nvPr/>
          </p:nvSpPr>
          <p:spPr bwMode="auto">
            <a:xfrm>
              <a:off x="2381" y="3612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l-PL"/>
                <a:t>N</a:t>
              </a:r>
              <a:endParaRPr lang="en-GB"/>
            </a:p>
          </p:txBody>
        </p:sp>
        <p:grpSp>
          <p:nvGrpSpPr>
            <p:cNvPr id="18" name="Group 97"/>
            <p:cNvGrpSpPr>
              <a:grpSpLocks/>
            </p:cNvGrpSpPr>
            <p:nvPr/>
          </p:nvGrpSpPr>
          <p:grpSpPr bwMode="auto">
            <a:xfrm>
              <a:off x="657" y="2024"/>
              <a:ext cx="862" cy="759"/>
              <a:chOff x="1610" y="1117"/>
              <a:chExt cx="2404" cy="2495"/>
            </a:xfrm>
          </p:grpSpPr>
          <p:sp>
            <p:nvSpPr>
              <p:cNvPr id="67" name="Oval 98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8" name="Oval 99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" name="Oval 100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0" name="Oval 101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1" name="Freeform 102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2" name="Freeform 103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" name="Freeform 104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9" name="Group 105"/>
            <p:cNvGrpSpPr>
              <a:grpSpLocks/>
            </p:cNvGrpSpPr>
            <p:nvPr/>
          </p:nvGrpSpPr>
          <p:grpSpPr bwMode="auto">
            <a:xfrm>
              <a:off x="1020" y="2840"/>
              <a:ext cx="862" cy="759"/>
              <a:chOff x="1610" y="1117"/>
              <a:chExt cx="2404" cy="2495"/>
            </a:xfrm>
          </p:grpSpPr>
          <p:sp>
            <p:nvSpPr>
              <p:cNvPr id="60" name="Oval 106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" name="Oval 107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2" name="Oval 108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3" name="Oval 109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" name="Freeform 110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" name="Freeform 111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6" name="Freeform 112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0" name="Group 113"/>
            <p:cNvGrpSpPr>
              <a:grpSpLocks/>
            </p:cNvGrpSpPr>
            <p:nvPr/>
          </p:nvGrpSpPr>
          <p:grpSpPr bwMode="auto">
            <a:xfrm>
              <a:off x="521" y="2568"/>
              <a:ext cx="862" cy="759"/>
              <a:chOff x="1610" y="1117"/>
              <a:chExt cx="2404" cy="2495"/>
            </a:xfrm>
          </p:grpSpPr>
          <p:sp>
            <p:nvSpPr>
              <p:cNvPr id="53" name="Oval 114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4" name="Oval 115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" name="Oval 116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" name="Oval 117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" name="Freeform 118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8" name="Freeform 119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9" name="Freeform 120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1" name="Group 121"/>
            <p:cNvGrpSpPr>
              <a:grpSpLocks/>
            </p:cNvGrpSpPr>
            <p:nvPr/>
          </p:nvGrpSpPr>
          <p:grpSpPr bwMode="auto">
            <a:xfrm>
              <a:off x="1202" y="2432"/>
              <a:ext cx="862" cy="759"/>
              <a:chOff x="1610" y="1117"/>
              <a:chExt cx="2404" cy="2495"/>
            </a:xfrm>
          </p:grpSpPr>
          <p:sp>
            <p:nvSpPr>
              <p:cNvPr id="46" name="Oval 122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7" name="Oval 123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8" name="Oval 124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9" name="Oval 125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2" name="Group 129"/>
            <p:cNvGrpSpPr>
              <a:grpSpLocks/>
            </p:cNvGrpSpPr>
            <p:nvPr/>
          </p:nvGrpSpPr>
          <p:grpSpPr bwMode="auto">
            <a:xfrm>
              <a:off x="612" y="2795"/>
              <a:ext cx="862" cy="759"/>
              <a:chOff x="1610" y="1117"/>
              <a:chExt cx="2404" cy="2495"/>
            </a:xfrm>
          </p:grpSpPr>
          <p:sp>
            <p:nvSpPr>
              <p:cNvPr id="39" name="Oval 130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0" name="Oval 131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" name="Oval 132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2" name="Oval 133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" name="Freeform 135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3" name="Group 137"/>
            <p:cNvGrpSpPr>
              <a:grpSpLocks/>
            </p:cNvGrpSpPr>
            <p:nvPr/>
          </p:nvGrpSpPr>
          <p:grpSpPr bwMode="auto">
            <a:xfrm>
              <a:off x="1564" y="2795"/>
              <a:ext cx="862" cy="759"/>
              <a:chOff x="1610" y="1117"/>
              <a:chExt cx="2404" cy="2495"/>
            </a:xfrm>
          </p:grpSpPr>
          <p:sp>
            <p:nvSpPr>
              <p:cNvPr id="32" name="Oval 138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3" name="Oval 139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4" name="Oval 140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" name="Oval 141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6" name="Freeform 142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" name="Freeform 143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Freeform 144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4" name="Group 145"/>
            <p:cNvGrpSpPr>
              <a:grpSpLocks/>
            </p:cNvGrpSpPr>
            <p:nvPr/>
          </p:nvGrpSpPr>
          <p:grpSpPr bwMode="auto">
            <a:xfrm>
              <a:off x="1746" y="2296"/>
              <a:ext cx="862" cy="759"/>
              <a:chOff x="1610" y="1117"/>
              <a:chExt cx="2404" cy="2495"/>
            </a:xfrm>
          </p:grpSpPr>
          <p:sp>
            <p:nvSpPr>
              <p:cNvPr id="25" name="Oval 146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" name="Oval 147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rgbClr val="00FF00">
                      <a:alpha val="16000"/>
                    </a:srgbClr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" name="Oval 148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" name="Oval 149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alpha val="33000"/>
                    </a:srgbClr>
                  </a:gs>
                  <a:gs pos="50000">
                    <a:srgbClr val="0000FF">
                      <a:gamma/>
                      <a:shade val="80000"/>
                      <a:invGamma/>
                    </a:srgbClr>
                  </a:gs>
                  <a:gs pos="100000">
                    <a:srgbClr val="0000FF">
                      <a:alpha val="33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9" name="Freeform 150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" name="Freeform 151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1" name="Freeform 152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13" name="Line 153"/>
          <p:cNvSpPr>
            <a:spLocks noChangeShapeType="1"/>
          </p:cNvSpPr>
          <p:nvPr/>
        </p:nvSpPr>
        <p:spPr bwMode="auto">
          <a:xfrm flipH="1" flipV="1">
            <a:off x="2483099" y="905980"/>
            <a:ext cx="1223963" cy="3143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14" name="Object 154"/>
          <p:cNvGraphicFramePr>
            <a:graphicFrameLocks noChangeAspect="1"/>
          </p:cNvGraphicFramePr>
          <p:nvPr/>
        </p:nvGraphicFramePr>
        <p:xfrm>
          <a:off x="3059113" y="655638"/>
          <a:ext cx="352425" cy="361950"/>
        </p:xfrm>
        <a:graphic>
          <a:graphicData uri="http://schemas.openxmlformats.org/presentationml/2006/ole">
            <p:oleObj spid="_x0000_s31745" name="Równanie" r:id="rId3" imgW="126720" imgH="139680" progId="Equation.3">
              <p:embed/>
            </p:oleObj>
          </a:graphicData>
        </a:graphic>
      </p:graphicFrame>
      <p:sp>
        <p:nvSpPr>
          <p:cNvPr id="15" name="Line 156"/>
          <p:cNvSpPr>
            <a:spLocks noChangeShapeType="1"/>
          </p:cNvSpPr>
          <p:nvPr/>
        </p:nvSpPr>
        <p:spPr bwMode="auto">
          <a:xfrm flipH="1" flipV="1">
            <a:off x="1690936" y="404664"/>
            <a:ext cx="792163" cy="43899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92" name="pole tekstowe 91"/>
          <p:cNvSpPr txBox="1"/>
          <p:nvPr/>
        </p:nvSpPr>
        <p:spPr>
          <a:xfrm>
            <a:off x="3851920" y="1124744"/>
            <a:ext cx="46618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QE and SPP </a:t>
            </a:r>
            <a:r>
              <a:rPr lang="en-US" b="1" dirty="0" smtClean="0"/>
              <a:t>can</a:t>
            </a:r>
            <a:r>
              <a:rPr lang="pl-PL" b="1" dirty="0" smtClean="0"/>
              <a:t> </a:t>
            </a:r>
            <a:r>
              <a:rPr lang="pl-PL" b="1" dirty="0" err="1" smtClean="0"/>
              <a:t>look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same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detector</a:t>
            </a:r>
            <a:r>
              <a:rPr lang="pl-PL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Problem of </a:t>
            </a:r>
            <a:r>
              <a:rPr lang="pl-PL" b="1" dirty="0" err="1" smtClean="0"/>
              <a:t>reconstruction</a:t>
            </a:r>
            <a:r>
              <a:rPr lang="pl-PL" b="1" dirty="0" smtClean="0"/>
              <a:t> of neutrino energy</a:t>
            </a:r>
            <a:endParaRPr lang="pl-PL" b="1" dirty="0"/>
          </a:p>
        </p:txBody>
      </p:sp>
      <p:sp>
        <p:nvSpPr>
          <p:cNvPr id="93" name="pole tekstowe 92"/>
          <p:cNvSpPr txBox="1"/>
          <p:nvPr/>
        </p:nvSpPr>
        <p:spPr>
          <a:xfrm>
            <a:off x="35496" y="3429000"/>
            <a:ext cx="489654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One body currents from neutrino-nucleon scattering: an input of nuclear models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Impuls</a:t>
            </a:r>
            <a:r>
              <a:rPr lang="en-US" dirty="0" smtClean="0"/>
              <a:t> approximation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Fermi Gas model, a ground state of the nucleon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Spectarl</a:t>
            </a:r>
            <a:r>
              <a:rPr lang="en-US" dirty="0" smtClean="0"/>
              <a:t> function approach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bare nuclear model dressed by: e.g. RPA 1n-1h excitations, </a:t>
            </a:r>
            <a:r>
              <a:rPr lang="en-US" dirty="0" err="1" smtClean="0"/>
              <a:t>calculatins</a:t>
            </a:r>
            <a:r>
              <a:rPr lang="en-US" dirty="0" smtClean="0"/>
              <a:t> within relativistic </a:t>
            </a:r>
            <a:r>
              <a:rPr lang="en-US" dirty="0" err="1" smtClean="0"/>
              <a:t>HadroDynamics</a:t>
            </a:r>
            <a:r>
              <a:rPr lang="en-US" dirty="0" smtClean="0"/>
              <a:t> .</a:t>
            </a:r>
          </a:p>
        </p:txBody>
      </p:sp>
      <p:grpSp>
        <p:nvGrpSpPr>
          <p:cNvPr id="118" name="Grupa 117"/>
          <p:cNvGrpSpPr/>
          <p:nvPr/>
        </p:nvGrpSpPr>
        <p:grpSpPr>
          <a:xfrm>
            <a:off x="5395601" y="2204864"/>
            <a:ext cx="2920815" cy="1694805"/>
            <a:chOff x="4675521" y="2204864"/>
            <a:chExt cx="2920815" cy="1694805"/>
          </a:xfrm>
        </p:grpSpPr>
        <p:grpSp>
          <p:nvGrpSpPr>
            <p:cNvPr id="190" name="Group 26"/>
            <p:cNvGrpSpPr>
              <a:grpSpLocks/>
            </p:cNvGrpSpPr>
            <p:nvPr/>
          </p:nvGrpSpPr>
          <p:grpSpPr bwMode="auto">
            <a:xfrm>
              <a:off x="4675521" y="2204864"/>
              <a:ext cx="2488767" cy="1694805"/>
              <a:chOff x="681" y="1389"/>
              <a:chExt cx="1968" cy="1657"/>
            </a:xfrm>
          </p:grpSpPr>
          <p:grpSp>
            <p:nvGrpSpPr>
              <p:cNvPr id="191" name="Group 9"/>
              <p:cNvGrpSpPr>
                <a:grpSpLocks/>
              </p:cNvGrpSpPr>
              <p:nvPr/>
            </p:nvGrpSpPr>
            <p:grpSpPr bwMode="auto">
              <a:xfrm rot="5400000">
                <a:off x="1855" y="2061"/>
                <a:ext cx="1008" cy="336"/>
                <a:chOff x="2160" y="2016"/>
                <a:chExt cx="1008" cy="336"/>
              </a:xfrm>
            </p:grpSpPr>
            <p:grpSp>
              <p:nvGrpSpPr>
                <p:cNvPr id="198" name="Group 10"/>
                <p:cNvGrpSpPr>
                  <a:grpSpLocks/>
                </p:cNvGrpSpPr>
                <p:nvPr/>
              </p:nvGrpSpPr>
              <p:grpSpPr bwMode="auto">
                <a:xfrm>
                  <a:off x="2160" y="2016"/>
                  <a:ext cx="1008" cy="336"/>
                  <a:chOff x="2160" y="2016"/>
                  <a:chExt cx="1008" cy="336"/>
                </a:xfrm>
              </p:grpSpPr>
              <p:sp>
                <p:nvSpPr>
                  <p:cNvPr id="20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016"/>
                    <a:ext cx="912" cy="336"/>
                  </a:xfrm>
                  <a:prstGeom prst="ellipse">
                    <a:avLst/>
                  </a:prstGeom>
                  <a:noFill/>
                  <a:ln w="2857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0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160" y="2160"/>
                    <a:ext cx="96" cy="48"/>
                    <a:chOff x="2160" y="2160"/>
                    <a:chExt cx="96" cy="48"/>
                  </a:xfrm>
                </p:grpSpPr>
                <p:sp>
                  <p:nvSpPr>
                    <p:cNvPr id="206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2160"/>
                      <a:ext cx="96" cy="48"/>
                    </a:xfrm>
                    <a:prstGeom prst="line">
                      <a:avLst/>
                    </a:prstGeom>
                    <a:noFill/>
                    <a:ln w="254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07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0" y="2160"/>
                      <a:ext cx="96" cy="48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pl-PL"/>
                    </a:p>
                  </p:txBody>
                </p:sp>
              </p:grpSp>
              <p:grpSp>
                <p:nvGrpSpPr>
                  <p:cNvPr id="20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072" y="2160"/>
                    <a:ext cx="96" cy="48"/>
                    <a:chOff x="2160" y="2160"/>
                    <a:chExt cx="96" cy="48"/>
                  </a:xfrm>
                </p:grpSpPr>
                <p:sp>
                  <p:nvSpPr>
                    <p:cNvPr id="204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2160"/>
                      <a:ext cx="96" cy="48"/>
                    </a:xfrm>
                    <a:prstGeom prst="line">
                      <a:avLst/>
                    </a:prstGeom>
                    <a:noFill/>
                    <a:ln w="254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05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0" y="2160"/>
                      <a:ext cx="96" cy="48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pl-PL"/>
                    </a:p>
                  </p:txBody>
                </p:sp>
              </p:grpSp>
            </p:grpSp>
            <p:sp>
              <p:nvSpPr>
                <p:cNvPr id="199" name="Line 18"/>
                <p:cNvSpPr>
                  <a:spLocks noChangeShapeType="1"/>
                </p:cNvSpPr>
                <p:nvPr/>
              </p:nvSpPr>
              <p:spPr bwMode="auto">
                <a:xfrm>
                  <a:off x="2592" y="2352"/>
                  <a:ext cx="144" cy="0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/>
                <a:lstStyle/>
                <a:p>
                  <a:endParaRPr lang="pl-PL"/>
                </a:p>
              </p:txBody>
            </p:sp>
            <p:sp>
              <p:nvSpPr>
                <p:cNvPr id="20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544" y="2016"/>
                  <a:ext cx="240" cy="0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/>
                <a:lstStyle/>
                <a:p>
                  <a:endParaRPr lang="pl-PL"/>
                </a:p>
              </p:txBody>
            </p:sp>
          </p:grpSp>
          <p:graphicFrame>
            <p:nvGraphicFramePr>
              <p:cNvPr id="192" name="Object 20"/>
              <p:cNvGraphicFramePr>
                <a:graphicFrameLocks noChangeAspect="1"/>
              </p:cNvGraphicFramePr>
              <p:nvPr/>
            </p:nvGraphicFramePr>
            <p:xfrm>
              <a:off x="681" y="1932"/>
              <a:ext cx="1165" cy="515"/>
            </p:xfrm>
            <a:graphic>
              <a:graphicData uri="http://schemas.openxmlformats.org/presentationml/2006/ole">
                <p:oleObj spid="_x0000_s31748" name="Równanie" r:id="rId4" imgW="545760" imgH="241200" progId="Equation.3">
                  <p:embed/>
                </p:oleObj>
              </a:graphicData>
            </a:graphic>
          </p:graphicFrame>
          <p:grpSp>
            <p:nvGrpSpPr>
              <p:cNvPr id="193" name="Group 21"/>
              <p:cNvGrpSpPr>
                <a:grpSpLocks/>
              </p:cNvGrpSpPr>
              <p:nvPr/>
            </p:nvGrpSpPr>
            <p:grpSpPr bwMode="auto">
              <a:xfrm>
                <a:off x="1701" y="2160"/>
                <a:ext cx="144" cy="96"/>
                <a:chOff x="1632" y="2208"/>
                <a:chExt cx="144" cy="96"/>
              </a:xfrm>
            </p:grpSpPr>
            <p:sp>
              <p:nvSpPr>
                <p:cNvPr id="196" name="Line 22"/>
                <p:cNvSpPr>
                  <a:spLocks noChangeShapeType="1"/>
                </p:cNvSpPr>
                <p:nvPr/>
              </p:nvSpPr>
              <p:spPr bwMode="auto">
                <a:xfrm>
                  <a:off x="1632" y="2208"/>
                  <a:ext cx="144" cy="0"/>
                </a:xfrm>
                <a:prstGeom prst="line">
                  <a:avLst/>
                </a:prstGeom>
                <a:noFill/>
                <a:ln w="38100" cap="sq" cmpd="dbl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pl-PL"/>
                </a:p>
              </p:txBody>
            </p:sp>
            <p:sp>
              <p:nvSpPr>
                <p:cNvPr id="197" name="Line 23"/>
                <p:cNvSpPr>
                  <a:spLocks noChangeShapeType="1"/>
                </p:cNvSpPr>
                <p:nvPr/>
              </p:nvSpPr>
              <p:spPr bwMode="auto">
                <a:xfrm>
                  <a:off x="1632" y="2304"/>
                  <a:ext cx="144" cy="0"/>
                </a:xfrm>
                <a:prstGeom prst="line">
                  <a:avLst/>
                </a:prstGeom>
                <a:noFill/>
                <a:ln w="38100" cap="sq" cmpd="dbl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pl-PL"/>
                </a:p>
              </p:txBody>
            </p:sp>
          </p:grpSp>
          <p:graphicFrame>
            <p:nvGraphicFramePr>
              <p:cNvPr id="194" name="Object 24"/>
              <p:cNvGraphicFramePr>
                <a:graphicFrameLocks noChangeAspect="1"/>
              </p:cNvGraphicFramePr>
              <p:nvPr/>
            </p:nvGraphicFramePr>
            <p:xfrm>
              <a:off x="2154" y="2795"/>
              <a:ext cx="446" cy="251"/>
            </p:xfrm>
            <a:graphic>
              <a:graphicData uri="http://schemas.openxmlformats.org/presentationml/2006/ole">
                <p:oleObj spid="_x0000_s31749" name="Równanie" r:id="rId5" imgW="406080" imgH="228600" progId="Equation.3">
                  <p:embed/>
                </p:oleObj>
              </a:graphicData>
            </a:graphic>
          </p:graphicFrame>
          <p:graphicFrame>
            <p:nvGraphicFramePr>
              <p:cNvPr id="195" name="Object 25"/>
              <p:cNvGraphicFramePr>
                <a:graphicFrameLocks noChangeAspect="1"/>
              </p:cNvGraphicFramePr>
              <p:nvPr/>
            </p:nvGraphicFramePr>
            <p:xfrm>
              <a:off x="2105" y="1389"/>
              <a:ext cx="544" cy="251"/>
            </p:xfrm>
            <a:graphic>
              <a:graphicData uri="http://schemas.openxmlformats.org/presentationml/2006/ole">
                <p:oleObj spid="_x0000_s31750" name="Równanie" r:id="rId6" imgW="495000" imgH="228600" progId="Equation.3">
                  <p:embed/>
                </p:oleObj>
              </a:graphicData>
            </a:graphic>
          </p:graphicFrame>
        </p:grpSp>
        <p:cxnSp>
          <p:nvCxnSpPr>
            <p:cNvPr id="209" name="Łącznik prosty 208"/>
            <p:cNvCxnSpPr/>
            <p:nvPr/>
          </p:nvCxnSpPr>
          <p:spPr>
            <a:xfrm flipH="1">
              <a:off x="6300192" y="3068960"/>
              <a:ext cx="936104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Freeform 74"/>
            <p:cNvSpPr>
              <a:spLocks/>
            </p:cNvSpPr>
            <p:nvPr/>
          </p:nvSpPr>
          <p:spPr bwMode="auto">
            <a:xfrm>
              <a:off x="6012160" y="3501008"/>
              <a:ext cx="801683" cy="360040"/>
            </a:xfrm>
            <a:custGeom>
              <a:avLst/>
              <a:gdLst/>
              <a:ahLst/>
              <a:cxnLst>
                <a:cxn ang="0">
                  <a:pos x="1361" y="69"/>
                </a:cxn>
                <a:cxn ang="0">
                  <a:pos x="1088" y="23"/>
                </a:cxn>
                <a:cxn ang="0">
                  <a:pos x="1043" y="205"/>
                </a:cxn>
                <a:cxn ang="0">
                  <a:pos x="725" y="114"/>
                </a:cxn>
                <a:cxn ang="0">
                  <a:pos x="680" y="341"/>
                </a:cxn>
                <a:cxn ang="0">
                  <a:pos x="272" y="205"/>
                </a:cxn>
                <a:cxn ang="0">
                  <a:pos x="181" y="522"/>
                </a:cxn>
                <a:cxn ang="0">
                  <a:pos x="0" y="477"/>
                </a:cxn>
              </a:cxnLst>
              <a:rect l="0" t="0" r="r" b="b"/>
              <a:pathLst>
                <a:path w="1361" h="567">
                  <a:moveTo>
                    <a:pt x="1361" y="69"/>
                  </a:moveTo>
                  <a:cubicBezTo>
                    <a:pt x="1251" y="34"/>
                    <a:pt x="1141" y="0"/>
                    <a:pt x="1088" y="23"/>
                  </a:cubicBezTo>
                  <a:cubicBezTo>
                    <a:pt x="1035" y="46"/>
                    <a:pt x="1103" y="190"/>
                    <a:pt x="1043" y="205"/>
                  </a:cubicBezTo>
                  <a:cubicBezTo>
                    <a:pt x="983" y="220"/>
                    <a:pt x="785" y="91"/>
                    <a:pt x="725" y="114"/>
                  </a:cubicBezTo>
                  <a:cubicBezTo>
                    <a:pt x="665" y="137"/>
                    <a:pt x="755" y="326"/>
                    <a:pt x="680" y="341"/>
                  </a:cubicBezTo>
                  <a:cubicBezTo>
                    <a:pt x="605" y="356"/>
                    <a:pt x="355" y="175"/>
                    <a:pt x="272" y="205"/>
                  </a:cubicBezTo>
                  <a:cubicBezTo>
                    <a:pt x="189" y="235"/>
                    <a:pt x="226" y="477"/>
                    <a:pt x="181" y="522"/>
                  </a:cubicBezTo>
                  <a:cubicBezTo>
                    <a:pt x="136" y="567"/>
                    <a:pt x="68" y="522"/>
                    <a:pt x="0" y="477"/>
                  </a:cubicBezTo>
                </a:path>
              </a:pathLst>
            </a:cu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6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17" name="Freeform 74"/>
            <p:cNvSpPr>
              <a:spLocks/>
            </p:cNvSpPr>
            <p:nvPr/>
          </p:nvSpPr>
          <p:spPr bwMode="auto">
            <a:xfrm>
              <a:off x="6794653" y="2204864"/>
              <a:ext cx="801683" cy="360040"/>
            </a:xfrm>
            <a:custGeom>
              <a:avLst/>
              <a:gdLst/>
              <a:ahLst/>
              <a:cxnLst>
                <a:cxn ang="0">
                  <a:pos x="1361" y="69"/>
                </a:cxn>
                <a:cxn ang="0">
                  <a:pos x="1088" y="23"/>
                </a:cxn>
                <a:cxn ang="0">
                  <a:pos x="1043" y="205"/>
                </a:cxn>
                <a:cxn ang="0">
                  <a:pos x="725" y="114"/>
                </a:cxn>
                <a:cxn ang="0">
                  <a:pos x="680" y="341"/>
                </a:cxn>
                <a:cxn ang="0">
                  <a:pos x="272" y="205"/>
                </a:cxn>
                <a:cxn ang="0">
                  <a:pos x="181" y="522"/>
                </a:cxn>
                <a:cxn ang="0">
                  <a:pos x="0" y="477"/>
                </a:cxn>
              </a:cxnLst>
              <a:rect l="0" t="0" r="r" b="b"/>
              <a:pathLst>
                <a:path w="1361" h="567">
                  <a:moveTo>
                    <a:pt x="1361" y="69"/>
                  </a:moveTo>
                  <a:cubicBezTo>
                    <a:pt x="1251" y="34"/>
                    <a:pt x="1141" y="0"/>
                    <a:pt x="1088" y="23"/>
                  </a:cubicBezTo>
                  <a:cubicBezTo>
                    <a:pt x="1035" y="46"/>
                    <a:pt x="1103" y="190"/>
                    <a:pt x="1043" y="205"/>
                  </a:cubicBezTo>
                  <a:cubicBezTo>
                    <a:pt x="983" y="220"/>
                    <a:pt x="785" y="91"/>
                    <a:pt x="725" y="114"/>
                  </a:cubicBezTo>
                  <a:cubicBezTo>
                    <a:pt x="665" y="137"/>
                    <a:pt x="755" y="326"/>
                    <a:pt x="680" y="341"/>
                  </a:cubicBezTo>
                  <a:cubicBezTo>
                    <a:pt x="605" y="356"/>
                    <a:pt x="355" y="175"/>
                    <a:pt x="272" y="205"/>
                  </a:cubicBezTo>
                  <a:cubicBezTo>
                    <a:pt x="189" y="235"/>
                    <a:pt x="226" y="477"/>
                    <a:pt x="181" y="522"/>
                  </a:cubicBezTo>
                  <a:cubicBezTo>
                    <a:pt x="136" y="567"/>
                    <a:pt x="68" y="522"/>
                    <a:pt x="0" y="477"/>
                  </a:cubicBezTo>
                </a:path>
              </a:pathLst>
            </a:cu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6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716016" y="4077072"/>
          <a:ext cx="4326582" cy="774563"/>
        </p:xfrm>
        <a:graphic>
          <a:graphicData uri="http://schemas.openxmlformats.org/presentationml/2006/ole">
            <p:oleObj spid="_x0000_s31751" name="Równanie" r:id="rId7" imgW="2552400" imgH="457200" progId="Equation.3">
              <p:embed/>
            </p:oleObj>
          </a:graphicData>
        </a:graphic>
      </p:graphicFrame>
      <p:pic>
        <p:nvPicPr>
          <p:cNvPr id="221" name="Picture 11" descr="sytuac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157192"/>
            <a:ext cx="3417738" cy="1088190"/>
          </a:xfrm>
          <a:prstGeom prst="rect">
            <a:avLst/>
          </a:prstGeom>
          <a:noFill/>
        </p:spPr>
      </p:pic>
      <p:sp>
        <p:nvSpPr>
          <p:cNvPr id="223" name="pole tekstowe 222"/>
          <p:cNvSpPr txBox="1"/>
          <p:nvPr/>
        </p:nvSpPr>
        <p:spPr>
          <a:xfrm>
            <a:off x="3995936" y="6165304"/>
            <a:ext cx="30243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KMG, </a:t>
            </a:r>
            <a:r>
              <a:rPr lang="pl-PL" sz="1200" dirty="0" err="1" smtClean="0"/>
              <a:t>J.T.Sobczyk</a:t>
            </a:r>
            <a:r>
              <a:rPr lang="pl-PL" sz="1200" dirty="0" smtClean="0"/>
              <a:t>, </a:t>
            </a:r>
            <a:r>
              <a:rPr lang="pl-PL" sz="1200" b="1" dirty="0" err="1" smtClean="0"/>
              <a:t>Eur.Phys.J</a:t>
            </a:r>
            <a:r>
              <a:rPr lang="pl-PL" sz="1200" b="1" dirty="0" smtClean="0"/>
              <a:t>. C31 (2003) 177, </a:t>
            </a:r>
          </a:p>
          <a:p>
            <a:r>
              <a:rPr lang="pl-PL" sz="1200" b="1" dirty="0" smtClean="0"/>
              <a:t>KMG, </a:t>
            </a:r>
            <a:r>
              <a:rPr lang="pl-PL" sz="1200" b="1" dirty="0" err="1" smtClean="0"/>
              <a:t>Nucl.Phys</a:t>
            </a:r>
            <a:r>
              <a:rPr lang="pl-PL" sz="1200" b="1" dirty="0" smtClean="0"/>
              <a:t>. A748 (2005) 313</a:t>
            </a:r>
            <a:endParaRPr lang="pl-PL" sz="1200" dirty="0"/>
          </a:p>
        </p:txBody>
      </p:sp>
      <p:sp>
        <p:nvSpPr>
          <p:cNvPr id="224" name="pole tekstowe 223"/>
          <p:cNvSpPr txBox="1"/>
          <p:nvPr/>
        </p:nvSpPr>
        <p:spPr>
          <a:xfrm>
            <a:off x="179512" y="6165304"/>
            <a:ext cx="376949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1200" dirty="0" smtClean="0"/>
              <a:t>SF: </a:t>
            </a:r>
            <a:r>
              <a:rPr lang="pl-PL" sz="1200" dirty="0" err="1" smtClean="0"/>
              <a:t>A.Ankowski</a:t>
            </a:r>
            <a:r>
              <a:rPr lang="pl-PL" sz="1200" dirty="0" smtClean="0"/>
              <a:t>, </a:t>
            </a:r>
            <a:r>
              <a:rPr lang="pl-PL" sz="1200" dirty="0" err="1" smtClean="0"/>
              <a:t>J.T.Sobczyk</a:t>
            </a:r>
            <a:r>
              <a:rPr lang="pl-PL" sz="1200" dirty="0" smtClean="0"/>
              <a:t>, </a:t>
            </a:r>
            <a:r>
              <a:rPr lang="pl-PL" sz="1200" b="1" dirty="0" err="1" smtClean="0"/>
              <a:t>Phys.Rev</a:t>
            </a:r>
            <a:r>
              <a:rPr lang="pl-PL" sz="1200" b="1" dirty="0" smtClean="0"/>
              <a:t>. C74 (2006) 054316</a:t>
            </a:r>
          </a:p>
          <a:p>
            <a:r>
              <a:rPr lang="pl-PL" sz="1200" b="1" dirty="0" err="1" smtClean="0"/>
              <a:t>Phys.Rev</a:t>
            </a:r>
            <a:r>
              <a:rPr lang="pl-PL" sz="1200" b="1" dirty="0" smtClean="0"/>
              <a:t>. C77 (2008) 044311</a:t>
            </a:r>
            <a:endParaRPr lang="pl-PL" sz="1200" dirty="0"/>
          </a:p>
        </p:txBody>
      </p:sp>
      <p:grpSp>
        <p:nvGrpSpPr>
          <p:cNvPr id="115" name="Grupa 114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116" name="pole tekstowe 115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8083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ole tekstowe 99"/>
          <p:cNvSpPr txBox="1"/>
          <p:nvPr/>
        </p:nvSpPr>
        <p:spPr>
          <a:xfrm>
            <a:off x="1691680" y="980728"/>
            <a:ext cx="393441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problem of the axial mass</a:t>
            </a:r>
          </a:p>
          <a:p>
            <a:r>
              <a:rPr lang="en-US" dirty="0" smtClean="0"/>
              <a:t>one has to take into account MEC  </a:t>
            </a:r>
          </a:p>
          <a:p>
            <a:r>
              <a:rPr lang="en-US" dirty="0" smtClean="0"/>
              <a:t>Contribution (beyond one body current)</a:t>
            </a:r>
          </a:p>
          <a:p>
            <a:r>
              <a:rPr lang="en-US" dirty="0" smtClean="0"/>
              <a:t>Final State Interaction</a:t>
            </a:r>
          </a:p>
          <a:p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pl-PL" dirty="0" smtClean="0"/>
              <a:t>p</a:t>
            </a:r>
            <a:r>
              <a:rPr lang="en-US" dirty="0" err="1" smtClean="0"/>
              <a:t>roduction</a:t>
            </a:r>
            <a:r>
              <a:rPr lang="en-US" dirty="0" smtClean="0"/>
              <a:t> and </a:t>
            </a:r>
            <a:r>
              <a:rPr lang="pl-PL" dirty="0" err="1" smtClean="0"/>
              <a:t>a</a:t>
            </a:r>
            <a:r>
              <a:rPr lang="en-US" dirty="0" err="1" smtClean="0"/>
              <a:t>bsorbtion</a:t>
            </a:r>
            <a:r>
              <a:rPr lang="en-US" dirty="0" smtClean="0"/>
              <a:t> etc.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38437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11982"/>
            <a:ext cx="3995936" cy="24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" name="Grupa 107"/>
          <p:cNvGrpSpPr/>
          <p:nvPr/>
        </p:nvGrpSpPr>
        <p:grpSpPr>
          <a:xfrm>
            <a:off x="251520" y="260648"/>
            <a:ext cx="2123728" cy="1728192"/>
            <a:chOff x="467544" y="404664"/>
            <a:chExt cx="2123728" cy="1728192"/>
          </a:xfrm>
        </p:grpSpPr>
        <p:sp>
          <p:nvSpPr>
            <p:cNvPr id="7" name="Oval 69"/>
            <p:cNvSpPr>
              <a:spLocks noChangeArrowheads="1"/>
            </p:cNvSpPr>
            <p:nvPr/>
          </p:nvSpPr>
          <p:spPr bwMode="auto">
            <a:xfrm>
              <a:off x="598877" y="1099236"/>
              <a:ext cx="1079171" cy="103362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467544" y="1002984"/>
              <a:ext cx="615942" cy="360727"/>
              <a:chOff x="1338" y="1616"/>
              <a:chExt cx="1061" cy="681"/>
            </a:xfrm>
          </p:grpSpPr>
          <p:sp>
            <p:nvSpPr>
              <p:cNvPr id="95" name="Freeform 71"/>
              <p:cNvSpPr>
                <a:spLocks/>
              </p:cNvSpPr>
              <p:nvPr/>
            </p:nvSpPr>
            <p:spPr bwMode="auto">
              <a:xfrm rot="-740015">
                <a:off x="1946" y="1809"/>
                <a:ext cx="453" cy="488"/>
              </a:xfrm>
              <a:custGeom>
                <a:avLst/>
                <a:gdLst/>
                <a:ahLst/>
                <a:cxnLst>
                  <a:cxn ang="0">
                    <a:pos x="341" y="0"/>
                  </a:cxn>
                  <a:cxn ang="0">
                    <a:pos x="23" y="136"/>
                  </a:cxn>
                  <a:cxn ang="0">
                    <a:pos x="205" y="499"/>
                  </a:cxn>
                </a:cxnLst>
                <a:rect l="0" t="0" r="r" b="b"/>
                <a:pathLst>
                  <a:path w="341" h="499">
                    <a:moveTo>
                      <a:pt x="341" y="0"/>
                    </a:moveTo>
                    <a:cubicBezTo>
                      <a:pt x="193" y="26"/>
                      <a:pt x="46" y="53"/>
                      <a:pt x="23" y="136"/>
                    </a:cubicBezTo>
                    <a:cubicBezTo>
                      <a:pt x="0" y="219"/>
                      <a:pt x="102" y="359"/>
                      <a:pt x="205" y="499"/>
                    </a:cubicBezTo>
                  </a:path>
                </a:pathLst>
              </a:cu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6" name="Freeform 72"/>
              <p:cNvSpPr>
                <a:spLocks/>
              </p:cNvSpPr>
              <p:nvPr/>
            </p:nvSpPr>
            <p:spPr bwMode="auto">
              <a:xfrm>
                <a:off x="1338" y="1616"/>
                <a:ext cx="613" cy="680"/>
              </a:xfrm>
              <a:custGeom>
                <a:avLst/>
                <a:gdLst/>
                <a:ahLst/>
                <a:cxnLst>
                  <a:cxn ang="0">
                    <a:pos x="341" y="0"/>
                  </a:cxn>
                  <a:cxn ang="0">
                    <a:pos x="23" y="136"/>
                  </a:cxn>
                  <a:cxn ang="0">
                    <a:pos x="205" y="499"/>
                  </a:cxn>
                </a:cxnLst>
                <a:rect l="0" t="0" r="r" b="b"/>
                <a:pathLst>
                  <a:path w="341" h="499">
                    <a:moveTo>
                      <a:pt x="341" y="0"/>
                    </a:moveTo>
                    <a:cubicBezTo>
                      <a:pt x="193" y="26"/>
                      <a:pt x="46" y="53"/>
                      <a:pt x="23" y="136"/>
                    </a:cubicBezTo>
                    <a:cubicBezTo>
                      <a:pt x="0" y="219"/>
                      <a:pt x="102" y="359"/>
                      <a:pt x="205" y="499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1054980" y="700356"/>
              <a:ext cx="791209" cy="300033"/>
            </a:xfrm>
            <a:custGeom>
              <a:avLst/>
              <a:gdLst/>
              <a:ahLst/>
              <a:cxnLst>
                <a:cxn ang="0">
                  <a:pos x="1361" y="69"/>
                </a:cxn>
                <a:cxn ang="0">
                  <a:pos x="1088" y="23"/>
                </a:cxn>
                <a:cxn ang="0">
                  <a:pos x="1043" y="205"/>
                </a:cxn>
                <a:cxn ang="0">
                  <a:pos x="725" y="114"/>
                </a:cxn>
                <a:cxn ang="0">
                  <a:pos x="680" y="341"/>
                </a:cxn>
                <a:cxn ang="0">
                  <a:pos x="272" y="205"/>
                </a:cxn>
                <a:cxn ang="0">
                  <a:pos x="181" y="522"/>
                </a:cxn>
                <a:cxn ang="0">
                  <a:pos x="0" y="477"/>
                </a:cxn>
              </a:cxnLst>
              <a:rect l="0" t="0" r="r" b="b"/>
              <a:pathLst>
                <a:path w="1361" h="567">
                  <a:moveTo>
                    <a:pt x="1361" y="69"/>
                  </a:moveTo>
                  <a:cubicBezTo>
                    <a:pt x="1251" y="34"/>
                    <a:pt x="1141" y="0"/>
                    <a:pt x="1088" y="23"/>
                  </a:cubicBezTo>
                  <a:cubicBezTo>
                    <a:pt x="1035" y="46"/>
                    <a:pt x="1103" y="190"/>
                    <a:pt x="1043" y="205"/>
                  </a:cubicBezTo>
                  <a:cubicBezTo>
                    <a:pt x="983" y="220"/>
                    <a:pt x="785" y="91"/>
                    <a:pt x="725" y="114"/>
                  </a:cubicBezTo>
                  <a:cubicBezTo>
                    <a:pt x="665" y="137"/>
                    <a:pt x="755" y="326"/>
                    <a:pt x="680" y="341"/>
                  </a:cubicBezTo>
                  <a:cubicBezTo>
                    <a:pt x="605" y="356"/>
                    <a:pt x="355" y="175"/>
                    <a:pt x="272" y="205"/>
                  </a:cubicBezTo>
                  <a:cubicBezTo>
                    <a:pt x="189" y="235"/>
                    <a:pt x="226" y="477"/>
                    <a:pt x="181" y="522"/>
                  </a:cubicBezTo>
                  <a:cubicBezTo>
                    <a:pt x="136" y="567"/>
                    <a:pt x="68" y="522"/>
                    <a:pt x="0" y="477"/>
                  </a:cubicBezTo>
                </a:path>
              </a:pathLst>
            </a:cu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6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grpSp>
          <p:nvGrpSpPr>
            <p:cNvPr id="10" name="Group 78"/>
            <p:cNvGrpSpPr>
              <a:grpSpLocks/>
            </p:cNvGrpSpPr>
            <p:nvPr/>
          </p:nvGrpSpPr>
          <p:grpSpPr bwMode="auto">
            <a:xfrm>
              <a:off x="823874" y="847768"/>
              <a:ext cx="257576" cy="238461"/>
              <a:chOff x="1610" y="1117"/>
              <a:chExt cx="2404" cy="2495"/>
            </a:xfrm>
          </p:grpSpPr>
          <p:sp>
            <p:nvSpPr>
              <p:cNvPr id="86" name="Oval 79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7" name="Oval 80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8" name="Oval 81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9" name="Oval 82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1" name="Freeform 84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2" name="Freeform 85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1072287" y="1147795"/>
              <a:ext cx="500898" cy="401482"/>
              <a:chOff x="1610" y="1117"/>
              <a:chExt cx="2404" cy="2495"/>
            </a:xfrm>
          </p:grpSpPr>
          <p:sp>
            <p:nvSpPr>
              <p:cNvPr id="79" name="Oval 87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0" name="Oval 88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1" name="Oval 89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2" name="Oval 90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3" name="Freeform 91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4" name="Freeform 92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2" name="Group 97"/>
            <p:cNvGrpSpPr>
              <a:grpSpLocks/>
            </p:cNvGrpSpPr>
            <p:nvPr/>
          </p:nvGrpSpPr>
          <p:grpSpPr bwMode="auto">
            <a:xfrm>
              <a:off x="651322" y="1219766"/>
              <a:ext cx="500183" cy="402110"/>
              <a:chOff x="1610" y="1117"/>
              <a:chExt cx="2404" cy="2495"/>
            </a:xfrm>
          </p:grpSpPr>
          <p:sp>
            <p:nvSpPr>
              <p:cNvPr id="72" name="Oval 98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3" name="Oval 99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4" name="Oval 100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5" name="Oval 101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" name="Freeform 102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" name="Freeform 103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" name="Freeform 104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3" name="Group 105"/>
            <p:cNvGrpSpPr>
              <a:grpSpLocks/>
            </p:cNvGrpSpPr>
            <p:nvPr/>
          </p:nvGrpSpPr>
          <p:grpSpPr bwMode="auto">
            <a:xfrm>
              <a:off x="861956" y="1652075"/>
              <a:ext cx="500183" cy="402110"/>
              <a:chOff x="1610" y="1117"/>
              <a:chExt cx="2404" cy="2495"/>
            </a:xfrm>
          </p:grpSpPr>
          <p:sp>
            <p:nvSpPr>
              <p:cNvPr id="65" name="Oval 106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6" name="Oval 107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7" name="Oval 108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8" name="Oval 109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" name="Freeform 110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0" name="Freeform 111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" name="Freeform 112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4" name="Group 113"/>
            <p:cNvGrpSpPr>
              <a:grpSpLocks/>
            </p:cNvGrpSpPr>
            <p:nvPr/>
          </p:nvGrpSpPr>
          <p:grpSpPr bwMode="auto">
            <a:xfrm>
              <a:off x="572407" y="1507972"/>
              <a:ext cx="500183" cy="402110"/>
              <a:chOff x="1610" y="1117"/>
              <a:chExt cx="2404" cy="2495"/>
            </a:xfrm>
          </p:grpSpPr>
          <p:sp>
            <p:nvSpPr>
              <p:cNvPr id="58" name="Oval 114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" name="Oval 115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0" name="Oval 116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" name="Oval 117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2" name="Freeform 118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3" name="Freeform 119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4" name="Freeform 120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5" name="Group 121"/>
            <p:cNvGrpSpPr>
              <a:grpSpLocks/>
            </p:cNvGrpSpPr>
            <p:nvPr/>
          </p:nvGrpSpPr>
          <p:grpSpPr bwMode="auto">
            <a:xfrm>
              <a:off x="967563" y="1435920"/>
              <a:ext cx="500183" cy="402110"/>
              <a:chOff x="1610" y="1117"/>
              <a:chExt cx="2404" cy="2495"/>
            </a:xfrm>
          </p:grpSpPr>
          <p:sp>
            <p:nvSpPr>
              <p:cNvPr id="51" name="Oval 122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2" name="Oval 123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" name="Oval 124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4" name="Oval 125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" name="Freeform 126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6" name="Freeform 127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7" name="Freeform 128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6" name="Group 129"/>
            <p:cNvGrpSpPr>
              <a:grpSpLocks/>
            </p:cNvGrpSpPr>
            <p:nvPr/>
          </p:nvGrpSpPr>
          <p:grpSpPr bwMode="auto">
            <a:xfrm>
              <a:off x="625211" y="1628234"/>
              <a:ext cx="500183" cy="402110"/>
              <a:chOff x="1610" y="1117"/>
              <a:chExt cx="2404" cy="2495"/>
            </a:xfrm>
          </p:grpSpPr>
          <p:sp>
            <p:nvSpPr>
              <p:cNvPr id="44" name="Oval 130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" name="Oval 131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" name="Oval 132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7" name="Oval 133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8" name="Freeform 134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9" name="Freeform 135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" name="Freeform 136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" name="Group 137"/>
            <p:cNvGrpSpPr>
              <a:grpSpLocks/>
            </p:cNvGrpSpPr>
            <p:nvPr/>
          </p:nvGrpSpPr>
          <p:grpSpPr bwMode="auto">
            <a:xfrm>
              <a:off x="1177617" y="1628234"/>
              <a:ext cx="500183" cy="402110"/>
              <a:chOff x="1610" y="1117"/>
              <a:chExt cx="2404" cy="2495"/>
            </a:xfrm>
          </p:grpSpPr>
          <p:sp>
            <p:nvSpPr>
              <p:cNvPr id="37" name="Oval 138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16000"/>
                    </a:srgbClr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>
                      <a:alpha val="16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" name="Oval 139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tx2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" name="Oval 140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0" name="Oval 141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" name="Freeform 142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" name="Freeform 143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" name="Freeform 144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8" name="Group 145"/>
            <p:cNvGrpSpPr>
              <a:grpSpLocks/>
            </p:cNvGrpSpPr>
            <p:nvPr/>
          </p:nvGrpSpPr>
          <p:grpSpPr bwMode="auto">
            <a:xfrm>
              <a:off x="1283224" y="1363870"/>
              <a:ext cx="500183" cy="402110"/>
              <a:chOff x="1610" y="1117"/>
              <a:chExt cx="2404" cy="2495"/>
            </a:xfrm>
          </p:grpSpPr>
          <p:sp>
            <p:nvSpPr>
              <p:cNvPr id="30" name="Oval 146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1" name="Oval 147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rgbClr val="00FF00">
                      <a:alpha val="16000"/>
                    </a:srgbClr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2" name="Oval 148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3" name="Oval 149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alpha val="33000"/>
                    </a:srgbClr>
                  </a:gs>
                  <a:gs pos="50000">
                    <a:srgbClr val="0000FF">
                      <a:gamma/>
                      <a:shade val="80000"/>
                      <a:invGamma/>
                    </a:srgbClr>
                  </a:gs>
                  <a:gs pos="100000">
                    <a:srgbClr val="0000FF">
                      <a:alpha val="33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4" name="Freeform 150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" name="Freeform 151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6" name="Freeform 152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9" name="Line 153"/>
            <p:cNvSpPr>
              <a:spLocks noChangeShapeType="1"/>
            </p:cNvSpPr>
            <p:nvPr/>
          </p:nvSpPr>
          <p:spPr bwMode="auto">
            <a:xfrm flipH="1" flipV="1">
              <a:off x="1806327" y="718565"/>
              <a:ext cx="784945" cy="1968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0" name="Object 154"/>
            <p:cNvGraphicFramePr>
              <a:graphicFrameLocks noChangeAspect="1"/>
            </p:cNvGraphicFramePr>
            <p:nvPr/>
          </p:nvGraphicFramePr>
          <p:xfrm>
            <a:off x="2175893" y="561615"/>
            <a:ext cx="226015" cy="226321"/>
          </p:xfrm>
          <a:graphic>
            <a:graphicData uri="http://schemas.openxmlformats.org/presentationml/2006/ole">
              <p:oleObj spid="_x0000_s38914" name="Równanie" r:id="rId5" imgW="126720" imgH="139680" progId="Equation.3">
                <p:embed/>
              </p:oleObj>
            </a:graphicData>
          </a:graphic>
        </p:graphicFrame>
        <p:sp>
          <p:nvSpPr>
            <p:cNvPr id="21" name="Line 156"/>
            <p:cNvSpPr>
              <a:spLocks noChangeShapeType="1"/>
            </p:cNvSpPr>
            <p:nvPr/>
          </p:nvSpPr>
          <p:spPr bwMode="auto">
            <a:xfrm flipH="1" flipV="1">
              <a:off x="1298303" y="404664"/>
              <a:ext cx="508025" cy="2748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pl-PL"/>
            </a:p>
          </p:txBody>
        </p:sp>
        <p:grpSp>
          <p:nvGrpSpPr>
            <p:cNvPr id="22" name="Group 78"/>
            <p:cNvGrpSpPr>
              <a:grpSpLocks/>
            </p:cNvGrpSpPr>
            <p:nvPr/>
          </p:nvGrpSpPr>
          <p:grpSpPr bwMode="auto">
            <a:xfrm>
              <a:off x="1121195" y="973984"/>
              <a:ext cx="257576" cy="238461"/>
              <a:chOff x="1610" y="1117"/>
              <a:chExt cx="2404" cy="2495"/>
            </a:xfrm>
          </p:grpSpPr>
          <p:sp>
            <p:nvSpPr>
              <p:cNvPr id="23" name="Oval 79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2404" cy="2495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1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4" name="Oval 80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5" name="Oval 81"/>
              <p:cNvSpPr>
                <a:spLocks noChangeArrowheads="1"/>
              </p:cNvSpPr>
              <p:nvPr/>
            </p:nvSpPr>
            <p:spPr bwMode="auto">
              <a:xfrm>
                <a:off x="2744" y="2432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1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" name="Oval 82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30" cy="9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64999"/>
                    </a:schemeClr>
                  </a:gs>
                  <a:gs pos="100000">
                    <a:schemeClr val="folHlink">
                      <a:alpha val="50000"/>
                    </a:schemeClr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" name="Freeform 83"/>
              <p:cNvSpPr>
                <a:spLocks/>
              </p:cNvSpPr>
              <p:nvPr/>
            </p:nvSpPr>
            <p:spPr bwMode="auto">
              <a:xfrm>
                <a:off x="2154" y="1797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Freeform 84"/>
              <p:cNvSpPr>
                <a:spLocks/>
              </p:cNvSpPr>
              <p:nvPr/>
            </p:nvSpPr>
            <p:spPr bwMode="auto">
              <a:xfrm rot="2723490">
                <a:off x="2256" y="2511"/>
                <a:ext cx="839" cy="499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" name="Freeform 85"/>
              <p:cNvSpPr>
                <a:spLocks/>
              </p:cNvSpPr>
              <p:nvPr/>
            </p:nvSpPr>
            <p:spPr bwMode="auto">
              <a:xfrm rot="5988542">
                <a:off x="2936" y="2149"/>
                <a:ext cx="839" cy="408"/>
              </a:xfrm>
              <a:custGeom>
                <a:avLst/>
                <a:gdLst/>
                <a:ahLst/>
                <a:cxnLst>
                  <a:cxn ang="0">
                    <a:pos x="68" y="907"/>
                  </a:cxn>
                  <a:cxn ang="0">
                    <a:pos x="68" y="589"/>
                  </a:cxn>
                  <a:cxn ang="0">
                    <a:pos x="476" y="725"/>
                  </a:cxn>
                  <a:cxn ang="0">
                    <a:pos x="476" y="453"/>
                  </a:cxn>
                  <a:cxn ang="0">
                    <a:pos x="839" y="589"/>
                  </a:cxn>
                  <a:cxn ang="0">
                    <a:pos x="839" y="317"/>
                  </a:cxn>
                  <a:cxn ang="0">
                    <a:pos x="1202" y="453"/>
                  </a:cxn>
                  <a:cxn ang="0">
                    <a:pos x="1157" y="181"/>
                  </a:cxn>
                  <a:cxn ang="0">
                    <a:pos x="1520" y="317"/>
                  </a:cxn>
                  <a:cxn ang="0">
                    <a:pos x="1474" y="90"/>
                  </a:cxn>
                  <a:cxn ang="0">
                    <a:pos x="1792" y="226"/>
                  </a:cxn>
                  <a:cxn ang="0">
                    <a:pos x="1746" y="0"/>
                  </a:cxn>
                </a:cxnLst>
                <a:rect l="0" t="0" r="r" b="b"/>
                <a:pathLst>
                  <a:path w="1837" h="907">
                    <a:moveTo>
                      <a:pt x="68" y="907"/>
                    </a:moveTo>
                    <a:cubicBezTo>
                      <a:pt x="34" y="763"/>
                      <a:pt x="0" y="619"/>
                      <a:pt x="68" y="589"/>
                    </a:cubicBezTo>
                    <a:cubicBezTo>
                      <a:pt x="136" y="559"/>
                      <a:pt x="408" y="748"/>
                      <a:pt x="476" y="725"/>
                    </a:cubicBezTo>
                    <a:cubicBezTo>
                      <a:pt x="544" y="702"/>
                      <a:pt x="415" y="476"/>
                      <a:pt x="476" y="453"/>
                    </a:cubicBezTo>
                    <a:cubicBezTo>
                      <a:pt x="537" y="430"/>
                      <a:pt x="779" y="612"/>
                      <a:pt x="839" y="589"/>
                    </a:cubicBezTo>
                    <a:cubicBezTo>
                      <a:pt x="899" y="566"/>
                      <a:pt x="779" y="340"/>
                      <a:pt x="839" y="317"/>
                    </a:cubicBezTo>
                    <a:cubicBezTo>
                      <a:pt x="899" y="294"/>
                      <a:pt x="1149" y="476"/>
                      <a:pt x="1202" y="453"/>
                    </a:cubicBezTo>
                    <a:cubicBezTo>
                      <a:pt x="1255" y="430"/>
                      <a:pt x="1104" y="204"/>
                      <a:pt x="1157" y="181"/>
                    </a:cubicBezTo>
                    <a:cubicBezTo>
                      <a:pt x="1210" y="158"/>
                      <a:pt x="1467" y="332"/>
                      <a:pt x="1520" y="317"/>
                    </a:cubicBezTo>
                    <a:cubicBezTo>
                      <a:pt x="1573" y="302"/>
                      <a:pt x="1429" y="105"/>
                      <a:pt x="1474" y="90"/>
                    </a:cubicBezTo>
                    <a:cubicBezTo>
                      <a:pt x="1519" y="75"/>
                      <a:pt x="1747" y="241"/>
                      <a:pt x="1792" y="226"/>
                    </a:cubicBezTo>
                    <a:cubicBezTo>
                      <a:pt x="1837" y="211"/>
                      <a:pt x="1791" y="105"/>
                      <a:pt x="17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98" name="pole tekstowe 97"/>
          <p:cNvSpPr txBox="1"/>
          <p:nvPr/>
        </p:nvSpPr>
        <p:spPr>
          <a:xfrm>
            <a:off x="6588224" y="370774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From</a:t>
            </a:r>
            <a:r>
              <a:rPr lang="pl-PL" dirty="0" smtClean="0"/>
              <a:t> J. Żmuda</a:t>
            </a:r>
            <a:endParaRPr lang="pl-PL" dirty="0"/>
          </a:p>
        </p:txBody>
      </p:sp>
      <p:grpSp>
        <p:nvGrpSpPr>
          <p:cNvPr id="107" name="Grupa 106"/>
          <p:cNvGrpSpPr/>
          <p:nvPr/>
        </p:nvGrpSpPr>
        <p:grpSpPr>
          <a:xfrm>
            <a:off x="206325" y="2762344"/>
            <a:ext cx="4437683" cy="2034808"/>
            <a:chOff x="0" y="2267580"/>
            <a:chExt cx="4437683" cy="2034808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267580"/>
              <a:ext cx="4437683" cy="1775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pole tekstowe 98"/>
            <p:cNvSpPr txBox="1"/>
            <p:nvPr/>
          </p:nvSpPr>
          <p:spPr>
            <a:xfrm>
              <a:off x="467544" y="3933056"/>
              <a:ext cx="2008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Seminar</a:t>
              </a:r>
              <a:r>
                <a:rPr lang="pl-PL" dirty="0" smtClean="0"/>
                <a:t> of T. </a:t>
              </a:r>
              <a:r>
                <a:rPr lang="pl-PL" dirty="0" err="1" smtClean="0"/>
                <a:t>Katori</a:t>
              </a:r>
              <a:endParaRPr lang="pl-PL" dirty="0"/>
            </a:p>
          </p:txBody>
        </p:sp>
      </p:grpSp>
      <p:sp>
        <p:nvSpPr>
          <p:cNvPr id="101" name="pole tekstowe 100"/>
          <p:cNvSpPr txBox="1"/>
          <p:nvPr/>
        </p:nvSpPr>
        <p:spPr>
          <a:xfrm>
            <a:off x="395536" y="5085184"/>
            <a:ext cx="480413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J.T.Sobczyk</a:t>
            </a:r>
            <a:r>
              <a:rPr lang="pl-PL" sz="1200" dirty="0" smtClean="0"/>
              <a:t>, </a:t>
            </a:r>
            <a:r>
              <a:rPr lang="pl-PL" sz="1200" dirty="0" err="1" smtClean="0"/>
              <a:t>J.Żmuda</a:t>
            </a:r>
            <a:r>
              <a:rPr lang="pl-PL" sz="1200" dirty="0" smtClean="0"/>
              <a:t>, </a:t>
            </a:r>
            <a:r>
              <a:rPr lang="pl-PL" sz="1200" b="1" dirty="0" smtClean="0"/>
              <a:t>arXiv:1210.6149</a:t>
            </a:r>
          </a:p>
          <a:p>
            <a:r>
              <a:rPr lang="pl-PL" sz="1200" b="1" dirty="0" err="1" smtClean="0"/>
              <a:t>J.T.Sobczyk</a:t>
            </a:r>
            <a:r>
              <a:rPr lang="pl-PL" sz="1200" b="1" dirty="0" smtClean="0"/>
              <a:t>, </a:t>
            </a:r>
            <a:r>
              <a:rPr lang="pl-PL" sz="1200" dirty="0" err="1" smtClean="0"/>
              <a:t>Phys</a:t>
            </a:r>
            <a:r>
              <a:rPr lang="pl-PL" sz="1200" dirty="0" smtClean="0"/>
              <a:t>. </a:t>
            </a:r>
            <a:r>
              <a:rPr lang="pl-PL" sz="1200" dirty="0" err="1" smtClean="0"/>
              <a:t>Rev</a:t>
            </a:r>
            <a:r>
              <a:rPr lang="pl-PL" sz="1200" dirty="0" smtClean="0"/>
              <a:t>. C86, 015504 (2012)</a:t>
            </a:r>
          </a:p>
          <a:p>
            <a:r>
              <a:rPr lang="pl-PL" sz="1200" dirty="0" smtClean="0"/>
              <a:t>C. Juszczak, </a:t>
            </a:r>
            <a:r>
              <a:rPr lang="pl-PL" sz="1200" dirty="0" err="1" smtClean="0"/>
              <a:t>J.T.Sobczyk</a:t>
            </a:r>
            <a:r>
              <a:rPr lang="pl-PL" sz="1200" dirty="0" smtClean="0"/>
              <a:t>, </a:t>
            </a:r>
            <a:r>
              <a:rPr lang="pl-PL" sz="1200" dirty="0" err="1" smtClean="0"/>
              <a:t>J.Żmuda</a:t>
            </a:r>
            <a:r>
              <a:rPr lang="pl-PL" sz="1200" dirty="0" smtClean="0"/>
              <a:t>, </a:t>
            </a:r>
            <a:r>
              <a:rPr lang="pl-PL" sz="1200" b="1" dirty="0" err="1" smtClean="0"/>
              <a:t>Phys.Rev</a:t>
            </a:r>
            <a:r>
              <a:rPr lang="pl-PL" sz="1200" b="1" dirty="0" smtClean="0"/>
              <a:t>. C82 (2010) 045502</a:t>
            </a:r>
          </a:p>
          <a:p>
            <a:r>
              <a:rPr lang="pl-PL" sz="1200" dirty="0" smtClean="0"/>
              <a:t>K.M. Graczyk, C. Juszczak, </a:t>
            </a:r>
            <a:r>
              <a:rPr lang="pl-PL" sz="1200" dirty="0" err="1" smtClean="0"/>
              <a:t>J.T.Sobczyk</a:t>
            </a:r>
            <a:r>
              <a:rPr lang="pl-PL" sz="1200" dirty="0" smtClean="0"/>
              <a:t>, T. Golan, will be </a:t>
            </a:r>
            <a:r>
              <a:rPr lang="pl-PL" sz="1200" dirty="0" err="1" smtClean="0"/>
              <a:t>available</a:t>
            </a:r>
            <a:r>
              <a:rPr lang="pl-PL" sz="1200" dirty="0" smtClean="0"/>
              <a:t> </a:t>
            </a:r>
            <a:r>
              <a:rPr lang="pl-PL" sz="1200" dirty="0" err="1" smtClean="0"/>
              <a:t>next</a:t>
            </a:r>
            <a:r>
              <a:rPr lang="pl-PL" sz="1200" dirty="0" smtClean="0"/>
              <a:t> </a:t>
            </a:r>
            <a:r>
              <a:rPr lang="pl-PL" sz="1200" dirty="0" err="1" smtClean="0"/>
              <a:t>week</a:t>
            </a:r>
            <a:endParaRPr lang="pl-PL" sz="1200" dirty="0" smtClean="0"/>
          </a:p>
        </p:txBody>
      </p:sp>
      <p:sp>
        <p:nvSpPr>
          <p:cNvPr id="103" name="pole tekstowe 102"/>
          <p:cNvSpPr txBox="1"/>
          <p:nvPr/>
        </p:nvSpPr>
        <p:spPr>
          <a:xfrm>
            <a:off x="0" y="6165304"/>
            <a:ext cx="45376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FSI: propagation of nucleons throw nuclei, </a:t>
            </a:r>
            <a:r>
              <a:rPr lang="en-US" b="1" dirty="0" smtClean="0">
                <a:sym typeface="Wingdings" pitchFamily="2" charset="2"/>
              </a:rPr>
              <a:t> </a:t>
            </a:r>
          </a:p>
          <a:p>
            <a:r>
              <a:rPr lang="en-US" b="1" dirty="0" smtClean="0">
                <a:sym typeface="Wingdings" pitchFamily="2" charset="2"/>
              </a:rPr>
              <a:t>Metropolis algorithm  </a:t>
            </a:r>
            <a:r>
              <a:rPr lang="en-US" b="1" dirty="0" err="1" smtClean="0">
                <a:sym typeface="Wingdings" pitchFamily="2" charset="2"/>
              </a:rPr>
              <a:t>NuWr</a:t>
            </a:r>
            <a:endParaRPr lang="en-US" b="1" dirty="0"/>
          </a:p>
        </p:txBody>
      </p:sp>
      <p:grpSp>
        <p:nvGrpSpPr>
          <p:cNvPr id="104" name="Grupa 103"/>
          <p:cNvGrpSpPr/>
          <p:nvPr/>
        </p:nvGrpSpPr>
        <p:grpSpPr>
          <a:xfrm>
            <a:off x="7107380" y="6274036"/>
            <a:ext cx="1857108" cy="467332"/>
            <a:chOff x="2708176" y="5653697"/>
            <a:chExt cx="1857108" cy="467332"/>
          </a:xfrm>
        </p:grpSpPr>
        <p:sp>
          <p:nvSpPr>
            <p:cNvPr id="105" name="pole tekstowe 104"/>
            <p:cNvSpPr txBox="1"/>
            <p:nvPr/>
          </p:nvSpPr>
          <p:spPr>
            <a:xfrm>
              <a:off x="2708176" y="5653697"/>
              <a:ext cx="1503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Symbol" pitchFamily="18" charset="2"/>
                </a:rPr>
                <a:t>n </a:t>
              </a:r>
              <a:r>
                <a:rPr lang="pl-PL" sz="2400" dirty="0" smtClean="0">
                  <a:latin typeface="+mj-lt"/>
                </a:rPr>
                <a:t>@ IFT @  </a:t>
              </a:r>
              <a:endParaRPr lang="pl-PL" sz="2400" dirty="0">
                <a:latin typeface="Symbol" pitchFamily="18" charset="2"/>
              </a:endParaRPr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1620" y="5691052"/>
              <a:ext cx="423664" cy="42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pole tekstowe 101"/>
          <p:cNvSpPr txBox="1"/>
          <p:nvPr/>
        </p:nvSpPr>
        <p:spPr>
          <a:xfrm>
            <a:off x="3563888" y="6488668"/>
            <a:ext cx="205145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hlinkClick r:id="rId8" action="ppaction://hlinkfile"/>
              </a:rPr>
              <a:t>Tomek Golan </a:t>
            </a:r>
            <a:r>
              <a:rPr lang="pl-PL" dirty="0" err="1" smtClean="0">
                <a:hlinkClick r:id="rId8" action="ppaction://hlinkfile"/>
              </a:rPr>
              <a:t>Movie</a:t>
            </a:r>
            <a:endParaRPr lang="pl-PL" dirty="0"/>
          </a:p>
        </p:txBody>
      </p:sp>
    </p:spTree>
  </p:cSld>
  <p:clrMapOvr>
    <a:masterClrMapping/>
  </p:clrMapOvr>
  <p:transition advTm="15873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1437</TotalTime>
  <Words>1355</Words>
  <Application>Microsoft Office PowerPoint</Application>
  <PresentationFormat>Pokaz na ekranie (4:3)</PresentationFormat>
  <Paragraphs>274</Paragraphs>
  <Slides>18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Motyw pakietu Office</vt:lpstr>
      <vt:lpstr>Równanie</vt:lpstr>
      <vt:lpstr>Neutrino Physics Division  Wrocław Neutrino Group” by Krzysztof M. Graczyk </vt:lpstr>
      <vt:lpstr>http://wng.ift.uni.wroc.pl  or http://neutrino.ift.uni.wroc.p</vt:lpstr>
      <vt:lpstr>Slajd 3</vt:lpstr>
      <vt:lpstr>1 GeV n’s  motivation</vt:lpstr>
      <vt:lpstr>T2K Experiment</vt:lpstr>
      <vt:lpstr>The 1 GeV neutrino scattering off nucleons, nuclei</vt:lpstr>
      <vt:lpstr>n-nucleon</vt:lpstr>
      <vt:lpstr>n-nucleus</vt:lpstr>
      <vt:lpstr>Slajd 9</vt:lpstr>
      <vt:lpstr>Experiment at Home</vt:lpstr>
      <vt:lpstr>Slajd 11</vt:lpstr>
      <vt:lpstr>Slajd 12</vt:lpstr>
      <vt:lpstr>Slajd 13</vt:lpstr>
      <vt:lpstr>Exploring Structure of the Proton :Elctromagnetic Probe </vt:lpstr>
      <vt:lpstr>Slajd 15</vt:lpstr>
      <vt:lpstr>Slajd 16</vt:lpstr>
      <vt:lpstr>Slajd 17</vt:lpstr>
      <vt:lpstr>Future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Physics Division @ IFT</dc:title>
  <dc:creator>kgraczyk</dc:creator>
  <cp:lastModifiedBy>kgraczyk</cp:lastModifiedBy>
  <cp:revision>180</cp:revision>
  <dcterms:created xsi:type="dcterms:W3CDTF">2013-02-05T21:08:55Z</dcterms:created>
  <dcterms:modified xsi:type="dcterms:W3CDTF">2013-02-22T10:39:13Z</dcterms:modified>
</cp:coreProperties>
</file>